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322" r:id="rId3"/>
    <p:sldId id="260" r:id="rId4"/>
    <p:sldId id="265" r:id="rId5"/>
    <p:sldId id="323" r:id="rId6"/>
    <p:sldId id="324" r:id="rId7"/>
    <p:sldId id="325" r:id="rId8"/>
    <p:sldId id="319" r:id="rId9"/>
    <p:sldId id="320" r:id="rId10"/>
    <p:sldId id="321" r:id="rId11"/>
    <p:sldId id="326" r:id="rId12"/>
    <p:sldId id="266" r:id="rId13"/>
    <p:sldId id="328" r:id="rId14"/>
    <p:sldId id="268" r:id="rId15"/>
    <p:sldId id="269" r:id="rId16"/>
    <p:sldId id="272" r:id="rId17"/>
    <p:sldId id="273" r:id="rId18"/>
    <p:sldId id="292" r:id="rId19"/>
    <p:sldId id="274" r:id="rId20"/>
    <p:sldId id="339" r:id="rId21"/>
    <p:sldId id="340" r:id="rId22"/>
    <p:sldId id="341" r:id="rId23"/>
    <p:sldId id="342" r:id="rId24"/>
    <p:sldId id="278" r:id="rId25"/>
    <p:sldId id="293" r:id="rId26"/>
    <p:sldId id="290" r:id="rId27"/>
    <p:sldId id="296" r:id="rId28"/>
    <p:sldId id="310" r:id="rId29"/>
    <p:sldId id="270" r:id="rId30"/>
    <p:sldId id="283" r:id="rId31"/>
    <p:sldId id="284" r:id="rId32"/>
    <p:sldId id="329" r:id="rId33"/>
    <p:sldId id="287" r:id="rId34"/>
    <p:sldId id="271" r:id="rId35"/>
    <p:sldId id="330" r:id="rId36"/>
    <p:sldId id="297" r:id="rId37"/>
    <p:sldId id="298" r:id="rId38"/>
    <p:sldId id="299" r:id="rId39"/>
    <p:sldId id="300" r:id="rId40"/>
    <p:sldId id="331" r:id="rId41"/>
    <p:sldId id="332" r:id="rId42"/>
    <p:sldId id="333" r:id="rId43"/>
    <p:sldId id="301" r:id="rId44"/>
    <p:sldId id="327" r:id="rId45"/>
    <p:sldId id="334" r:id="rId46"/>
    <p:sldId id="315" r:id="rId47"/>
    <p:sldId id="316" r:id="rId48"/>
    <p:sldId id="317" r:id="rId49"/>
    <p:sldId id="318" r:id="rId50"/>
    <p:sldId id="335" r:id="rId51"/>
    <p:sldId id="336" r:id="rId52"/>
    <p:sldId id="302" r:id="rId53"/>
    <p:sldId id="303" r:id="rId54"/>
    <p:sldId id="304" r:id="rId55"/>
    <p:sldId id="305" r:id="rId56"/>
    <p:sldId id="306" r:id="rId57"/>
    <p:sldId id="307" r:id="rId58"/>
    <p:sldId id="308" r:id="rId59"/>
    <p:sldId id="309" r:id="rId60"/>
    <p:sldId id="337" r:id="rId61"/>
    <p:sldId id="263"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4" autoAdjust="0"/>
    <p:restoredTop sz="94660"/>
  </p:normalViewPr>
  <p:slideViewPr>
    <p:cSldViewPr>
      <p:cViewPr varScale="1">
        <p:scale>
          <a:sx n="82" d="100"/>
          <a:sy n="82" d="100"/>
        </p:scale>
        <p:origin x="1488"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03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08AB35-280E-4049-9370-53D847AC7EFE}" type="doc">
      <dgm:prSet loTypeId="urn:microsoft.com/office/officeart/2005/8/layout/gear1" loCatId="cycle" qsTypeId="urn:microsoft.com/office/officeart/2005/8/quickstyle/3d2#1" qsCatId="3D" csTypeId="urn:microsoft.com/office/officeart/2005/8/colors/accent2_3" csCatId="accent2" phldr="1"/>
      <dgm:spPr/>
    </dgm:pt>
    <dgm:pt modelId="{6B8E1E3A-CD3C-4C39-B950-6F4D66DF65F2}">
      <dgm:prSet phldrT="[Text]"/>
      <dgm:spPr/>
      <dgm:t>
        <a:bodyPr/>
        <a:lstStyle/>
        <a:p>
          <a:r>
            <a:rPr lang="fa-IR" b="1" dirty="0">
              <a:cs typeface="B Compset" pitchFamily="2" charset="-78"/>
            </a:rPr>
            <a:t>نوسازی</a:t>
          </a:r>
          <a:endParaRPr lang="en-US" b="1" dirty="0">
            <a:cs typeface="B Compset" pitchFamily="2" charset="-78"/>
          </a:endParaRPr>
        </a:p>
      </dgm:t>
    </dgm:pt>
    <dgm:pt modelId="{6D1BB103-84E6-48F5-8170-DF426CEB38F2}" type="parTrans" cxnId="{78B69D91-5FCC-4E7C-9A48-3A66C718251E}">
      <dgm:prSet/>
      <dgm:spPr/>
      <dgm:t>
        <a:bodyPr/>
        <a:lstStyle/>
        <a:p>
          <a:endParaRPr lang="en-US" b="1">
            <a:cs typeface="B Compset" pitchFamily="2" charset="-78"/>
          </a:endParaRPr>
        </a:p>
      </dgm:t>
    </dgm:pt>
    <dgm:pt modelId="{880AE97F-A95D-45C5-A955-743678579E20}" type="sibTrans" cxnId="{78B69D91-5FCC-4E7C-9A48-3A66C718251E}">
      <dgm:prSet/>
      <dgm:spPr/>
      <dgm:t>
        <a:bodyPr/>
        <a:lstStyle/>
        <a:p>
          <a:endParaRPr lang="en-US" b="1">
            <a:cs typeface="B Compset" pitchFamily="2" charset="-78"/>
          </a:endParaRPr>
        </a:p>
      </dgm:t>
    </dgm:pt>
    <dgm:pt modelId="{F435966C-D0EB-4A52-88E5-C1419ED10936}">
      <dgm:prSet phldrT="[Text]"/>
      <dgm:spPr/>
      <dgm:t>
        <a:bodyPr/>
        <a:lstStyle/>
        <a:p>
          <a:r>
            <a:rPr lang="fa-IR" b="1" dirty="0">
              <a:cs typeface="B Compset" pitchFamily="2" charset="-78"/>
            </a:rPr>
            <a:t>بازسازی</a:t>
          </a:r>
          <a:endParaRPr lang="en-US" b="1" dirty="0">
            <a:cs typeface="B Compset" pitchFamily="2" charset="-78"/>
          </a:endParaRPr>
        </a:p>
      </dgm:t>
    </dgm:pt>
    <dgm:pt modelId="{25D70C78-720B-45E2-A4CB-D3D175C3D99F}" type="parTrans" cxnId="{D4043269-41B9-4F5E-8510-A346335C0A69}">
      <dgm:prSet/>
      <dgm:spPr/>
      <dgm:t>
        <a:bodyPr/>
        <a:lstStyle/>
        <a:p>
          <a:endParaRPr lang="en-US" b="1">
            <a:cs typeface="B Compset" pitchFamily="2" charset="-78"/>
          </a:endParaRPr>
        </a:p>
      </dgm:t>
    </dgm:pt>
    <dgm:pt modelId="{190D8A55-1587-4275-AAF1-D3101E9C4637}" type="sibTrans" cxnId="{D4043269-41B9-4F5E-8510-A346335C0A69}">
      <dgm:prSet/>
      <dgm:spPr/>
      <dgm:t>
        <a:bodyPr/>
        <a:lstStyle/>
        <a:p>
          <a:endParaRPr lang="en-US" b="1">
            <a:cs typeface="B Compset" pitchFamily="2" charset="-78"/>
          </a:endParaRPr>
        </a:p>
      </dgm:t>
    </dgm:pt>
    <dgm:pt modelId="{C306D9D2-CC4E-48BC-853A-D568744C019C}">
      <dgm:prSet phldrT="[Text]"/>
      <dgm:spPr/>
      <dgm:t>
        <a:bodyPr/>
        <a:lstStyle/>
        <a:p>
          <a:r>
            <a:rPr lang="fa-IR" b="1" dirty="0">
              <a:cs typeface="B Compset" pitchFamily="2" charset="-78"/>
            </a:rPr>
            <a:t>بهسازی</a:t>
          </a:r>
          <a:endParaRPr lang="en-US" b="1" dirty="0">
            <a:cs typeface="B Compset" pitchFamily="2" charset="-78"/>
          </a:endParaRPr>
        </a:p>
      </dgm:t>
    </dgm:pt>
    <dgm:pt modelId="{2BC21FB8-4127-4BFA-8CFB-AD17747C8ED8}" type="parTrans" cxnId="{D081C30C-7D1A-43A8-B628-ADE5D40930CE}">
      <dgm:prSet/>
      <dgm:spPr/>
      <dgm:t>
        <a:bodyPr/>
        <a:lstStyle/>
        <a:p>
          <a:endParaRPr lang="en-US" b="1">
            <a:cs typeface="B Compset" pitchFamily="2" charset="-78"/>
          </a:endParaRPr>
        </a:p>
      </dgm:t>
    </dgm:pt>
    <dgm:pt modelId="{355F7A18-E57B-44E9-B687-978FE28928BE}" type="sibTrans" cxnId="{D081C30C-7D1A-43A8-B628-ADE5D40930CE}">
      <dgm:prSet/>
      <dgm:spPr/>
      <dgm:t>
        <a:bodyPr/>
        <a:lstStyle/>
        <a:p>
          <a:endParaRPr lang="en-US" b="1">
            <a:cs typeface="B Compset" pitchFamily="2" charset="-78"/>
          </a:endParaRPr>
        </a:p>
      </dgm:t>
    </dgm:pt>
    <dgm:pt modelId="{EC06813C-8BC4-44FE-B637-097E8C5DF6FB}" type="pres">
      <dgm:prSet presAssocID="{4508AB35-280E-4049-9370-53D847AC7EFE}" presName="composite" presStyleCnt="0">
        <dgm:presLayoutVars>
          <dgm:chMax val="3"/>
          <dgm:animLvl val="lvl"/>
          <dgm:resizeHandles val="exact"/>
        </dgm:presLayoutVars>
      </dgm:prSet>
      <dgm:spPr/>
    </dgm:pt>
    <dgm:pt modelId="{2A5C8388-943F-4D07-A742-2B609941A4BE}" type="pres">
      <dgm:prSet presAssocID="{6B8E1E3A-CD3C-4C39-B950-6F4D66DF65F2}" presName="gear1" presStyleLbl="node1" presStyleIdx="0" presStyleCnt="3">
        <dgm:presLayoutVars>
          <dgm:chMax val="1"/>
          <dgm:bulletEnabled val="1"/>
        </dgm:presLayoutVars>
      </dgm:prSet>
      <dgm:spPr/>
    </dgm:pt>
    <dgm:pt modelId="{120AE242-9DC7-4987-9A69-9C13CCB64F75}" type="pres">
      <dgm:prSet presAssocID="{6B8E1E3A-CD3C-4C39-B950-6F4D66DF65F2}" presName="gear1srcNode" presStyleLbl="node1" presStyleIdx="0" presStyleCnt="3"/>
      <dgm:spPr/>
    </dgm:pt>
    <dgm:pt modelId="{873D8150-587B-4439-AEF9-4CBB41194083}" type="pres">
      <dgm:prSet presAssocID="{6B8E1E3A-CD3C-4C39-B950-6F4D66DF65F2}" presName="gear1dstNode" presStyleLbl="node1" presStyleIdx="0" presStyleCnt="3"/>
      <dgm:spPr/>
    </dgm:pt>
    <dgm:pt modelId="{0DC8E22B-C30C-4E10-8AC2-3716FC2DAB95}" type="pres">
      <dgm:prSet presAssocID="{F435966C-D0EB-4A52-88E5-C1419ED10936}" presName="gear2" presStyleLbl="node1" presStyleIdx="1" presStyleCnt="3">
        <dgm:presLayoutVars>
          <dgm:chMax val="1"/>
          <dgm:bulletEnabled val="1"/>
        </dgm:presLayoutVars>
      </dgm:prSet>
      <dgm:spPr/>
    </dgm:pt>
    <dgm:pt modelId="{254597A6-E60B-4E57-9618-6F0757B69970}" type="pres">
      <dgm:prSet presAssocID="{F435966C-D0EB-4A52-88E5-C1419ED10936}" presName="gear2srcNode" presStyleLbl="node1" presStyleIdx="1" presStyleCnt="3"/>
      <dgm:spPr/>
    </dgm:pt>
    <dgm:pt modelId="{E8B24B33-BB61-4002-B864-88BB03DA80E7}" type="pres">
      <dgm:prSet presAssocID="{F435966C-D0EB-4A52-88E5-C1419ED10936}" presName="gear2dstNode" presStyleLbl="node1" presStyleIdx="1" presStyleCnt="3"/>
      <dgm:spPr/>
    </dgm:pt>
    <dgm:pt modelId="{536DDF85-FE58-45BC-9A6E-4C91BAED8630}" type="pres">
      <dgm:prSet presAssocID="{C306D9D2-CC4E-48BC-853A-D568744C019C}" presName="gear3" presStyleLbl="node1" presStyleIdx="2" presStyleCnt="3"/>
      <dgm:spPr/>
    </dgm:pt>
    <dgm:pt modelId="{2C8A73DE-4818-4E1A-9F32-48BC7FEB90D7}" type="pres">
      <dgm:prSet presAssocID="{C306D9D2-CC4E-48BC-853A-D568744C019C}" presName="gear3tx" presStyleLbl="node1" presStyleIdx="2" presStyleCnt="3">
        <dgm:presLayoutVars>
          <dgm:chMax val="1"/>
          <dgm:bulletEnabled val="1"/>
        </dgm:presLayoutVars>
      </dgm:prSet>
      <dgm:spPr/>
    </dgm:pt>
    <dgm:pt modelId="{60DCFDA0-29CB-48E4-BBFC-F1BC5E3C9656}" type="pres">
      <dgm:prSet presAssocID="{C306D9D2-CC4E-48BC-853A-D568744C019C}" presName="gear3srcNode" presStyleLbl="node1" presStyleIdx="2" presStyleCnt="3"/>
      <dgm:spPr/>
    </dgm:pt>
    <dgm:pt modelId="{F52DD14C-02F6-4AEA-863D-BCB5C1DF0685}" type="pres">
      <dgm:prSet presAssocID="{C306D9D2-CC4E-48BC-853A-D568744C019C}" presName="gear3dstNode" presStyleLbl="node1" presStyleIdx="2" presStyleCnt="3"/>
      <dgm:spPr/>
    </dgm:pt>
    <dgm:pt modelId="{9DAD24BF-27AF-44ED-A077-04F189D4A698}" type="pres">
      <dgm:prSet presAssocID="{880AE97F-A95D-45C5-A955-743678579E20}" presName="connector1" presStyleLbl="sibTrans2D1" presStyleIdx="0" presStyleCnt="3"/>
      <dgm:spPr/>
    </dgm:pt>
    <dgm:pt modelId="{5B3DA898-A13A-477D-8136-64DBBAA43473}" type="pres">
      <dgm:prSet presAssocID="{190D8A55-1587-4275-AAF1-D3101E9C4637}" presName="connector2" presStyleLbl="sibTrans2D1" presStyleIdx="1" presStyleCnt="3"/>
      <dgm:spPr/>
    </dgm:pt>
    <dgm:pt modelId="{837A7C4A-1F2A-4E38-8453-3C6ED1C5B1EA}" type="pres">
      <dgm:prSet presAssocID="{355F7A18-E57B-44E9-B687-978FE28928BE}" presName="connector3" presStyleLbl="sibTrans2D1" presStyleIdx="2" presStyleCnt="3"/>
      <dgm:spPr/>
    </dgm:pt>
  </dgm:ptLst>
  <dgm:cxnLst>
    <dgm:cxn modelId="{D081C30C-7D1A-43A8-B628-ADE5D40930CE}" srcId="{4508AB35-280E-4049-9370-53D847AC7EFE}" destId="{C306D9D2-CC4E-48BC-853A-D568744C019C}" srcOrd="2" destOrd="0" parTransId="{2BC21FB8-4127-4BFA-8CFB-AD17747C8ED8}" sibTransId="{355F7A18-E57B-44E9-B687-978FE28928BE}"/>
    <dgm:cxn modelId="{4C95DB10-427D-4001-8831-C21670A353BB}" type="presOf" srcId="{C306D9D2-CC4E-48BC-853A-D568744C019C}" destId="{2C8A73DE-4818-4E1A-9F32-48BC7FEB90D7}" srcOrd="1" destOrd="0" presId="urn:microsoft.com/office/officeart/2005/8/layout/gear1"/>
    <dgm:cxn modelId="{3FE22A2F-E9C8-4EE8-8775-9F576EFAE17B}" type="presOf" srcId="{880AE97F-A95D-45C5-A955-743678579E20}" destId="{9DAD24BF-27AF-44ED-A077-04F189D4A698}" srcOrd="0" destOrd="0" presId="urn:microsoft.com/office/officeart/2005/8/layout/gear1"/>
    <dgm:cxn modelId="{AE6C5740-B51A-4559-8D59-89A75D7180FB}" type="presOf" srcId="{6B8E1E3A-CD3C-4C39-B950-6F4D66DF65F2}" destId="{120AE242-9DC7-4987-9A69-9C13CCB64F75}" srcOrd="1" destOrd="0" presId="urn:microsoft.com/office/officeart/2005/8/layout/gear1"/>
    <dgm:cxn modelId="{2E334A5D-289A-4954-9711-59778967BB8E}" type="presOf" srcId="{F435966C-D0EB-4A52-88E5-C1419ED10936}" destId="{E8B24B33-BB61-4002-B864-88BB03DA80E7}" srcOrd="2" destOrd="0" presId="urn:microsoft.com/office/officeart/2005/8/layout/gear1"/>
    <dgm:cxn modelId="{D4043269-41B9-4F5E-8510-A346335C0A69}" srcId="{4508AB35-280E-4049-9370-53D847AC7EFE}" destId="{F435966C-D0EB-4A52-88E5-C1419ED10936}" srcOrd="1" destOrd="0" parTransId="{25D70C78-720B-45E2-A4CB-D3D175C3D99F}" sibTransId="{190D8A55-1587-4275-AAF1-D3101E9C4637}"/>
    <dgm:cxn modelId="{F09A134F-7F42-4141-BF4F-A727E0E6F714}" type="presOf" srcId="{6B8E1E3A-CD3C-4C39-B950-6F4D66DF65F2}" destId="{2A5C8388-943F-4D07-A742-2B609941A4BE}" srcOrd="0" destOrd="0" presId="urn:microsoft.com/office/officeart/2005/8/layout/gear1"/>
    <dgm:cxn modelId="{87CF1A76-0D7E-40AD-B6F4-4E30383FE4B4}" type="presOf" srcId="{F435966C-D0EB-4A52-88E5-C1419ED10936}" destId="{254597A6-E60B-4E57-9618-6F0757B69970}" srcOrd="1" destOrd="0" presId="urn:microsoft.com/office/officeart/2005/8/layout/gear1"/>
    <dgm:cxn modelId="{3DB8EE59-D8E1-4CA5-9D0F-D0DB9478675D}" type="presOf" srcId="{355F7A18-E57B-44E9-B687-978FE28928BE}" destId="{837A7C4A-1F2A-4E38-8453-3C6ED1C5B1EA}" srcOrd="0" destOrd="0" presId="urn:microsoft.com/office/officeart/2005/8/layout/gear1"/>
    <dgm:cxn modelId="{8702175A-D40C-4CE0-9EE7-B2C3A57BDF10}" type="presOf" srcId="{6B8E1E3A-CD3C-4C39-B950-6F4D66DF65F2}" destId="{873D8150-587B-4439-AEF9-4CBB41194083}" srcOrd="2" destOrd="0" presId="urn:microsoft.com/office/officeart/2005/8/layout/gear1"/>
    <dgm:cxn modelId="{29E4397A-993D-4D39-B8AE-0C45A29C9CC0}" type="presOf" srcId="{190D8A55-1587-4275-AAF1-D3101E9C4637}" destId="{5B3DA898-A13A-477D-8136-64DBBAA43473}" srcOrd="0" destOrd="0" presId="urn:microsoft.com/office/officeart/2005/8/layout/gear1"/>
    <dgm:cxn modelId="{78B69D91-5FCC-4E7C-9A48-3A66C718251E}" srcId="{4508AB35-280E-4049-9370-53D847AC7EFE}" destId="{6B8E1E3A-CD3C-4C39-B950-6F4D66DF65F2}" srcOrd="0" destOrd="0" parTransId="{6D1BB103-84E6-48F5-8170-DF426CEB38F2}" sibTransId="{880AE97F-A95D-45C5-A955-743678579E20}"/>
    <dgm:cxn modelId="{B5D08D99-7331-427E-8B58-D5FAC3437887}" type="presOf" srcId="{C306D9D2-CC4E-48BC-853A-D568744C019C}" destId="{60DCFDA0-29CB-48E4-BBFC-F1BC5E3C9656}" srcOrd="2" destOrd="0" presId="urn:microsoft.com/office/officeart/2005/8/layout/gear1"/>
    <dgm:cxn modelId="{AEA7DCAA-129A-4D20-A387-598A5C2CA4A8}" type="presOf" srcId="{4508AB35-280E-4049-9370-53D847AC7EFE}" destId="{EC06813C-8BC4-44FE-B637-097E8C5DF6FB}" srcOrd="0" destOrd="0" presId="urn:microsoft.com/office/officeart/2005/8/layout/gear1"/>
    <dgm:cxn modelId="{81DE8CB0-B833-43D4-A516-8B1A239C004D}" type="presOf" srcId="{C306D9D2-CC4E-48BC-853A-D568744C019C}" destId="{536DDF85-FE58-45BC-9A6E-4C91BAED8630}" srcOrd="0" destOrd="0" presId="urn:microsoft.com/office/officeart/2005/8/layout/gear1"/>
    <dgm:cxn modelId="{BF8FBEB9-56A6-4709-A846-E4A3E5953CD6}" type="presOf" srcId="{C306D9D2-CC4E-48BC-853A-D568744C019C}" destId="{F52DD14C-02F6-4AEA-863D-BCB5C1DF0685}" srcOrd="3" destOrd="0" presId="urn:microsoft.com/office/officeart/2005/8/layout/gear1"/>
    <dgm:cxn modelId="{8409FFD3-D46A-47B3-9121-6E448099F73A}" type="presOf" srcId="{F435966C-D0EB-4A52-88E5-C1419ED10936}" destId="{0DC8E22B-C30C-4E10-8AC2-3716FC2DAB95}" srcOrd="0" destOrd="0" presId="urn:microsoft.com/office/officeart/2005/8/layout/gear1"/>
    <dgm:cxn modelId="{CE4D7353-3151-4DCC-A5F6-D245ADB36A18}" type="presParOf" srcId="{EC06813C-8BC4-44FE-B637-097E8C5DF6FB}" destId="{2A5C8388-943F-4D07-A742-2B609941A4BE}" srcOrd="0" destOrd="0" presId="urn:microsoft.com/office/officeart/2005/8/layout/gear1"/>
    <dgm:cxn modelId="{B6724D86-7427-4FF7-BA6E-47B5E14F3CA9}" type="presParOf" srcId="{EC06813C-8BC4-44FE-B637-097E8C5DF6FB}" destId="{120AE242-9DC7-4987-9A69-9C13CCB64F75}" srcOrd="1" destOrd="0" presId="urn:microsoft.com/office/officeart/2005/8/layout/gear1"/>
    <dgm:cxn modelId="{1D7E86F5-FE6A-44C6-B072-F1EA1F20936D}" type="presParOf" srcId="{EC06813C-8BC4-44FE-B637-097E8C5DF6FB}" destId="{873D8150-587B-4439-AEF9-4CBB41194083}" srcOrd="2" destOrd="0" presId="urn:microsoft.com/office/officeart/2005/8/layout/gear1"/>
    <dgm:cxn modelId="{7BFF1E1F-8504-425D-BC0E-4419EE333F37}" type="presParOf" srcId="{EC06813C-8BC4-44FE-B637-097E8C5DF6FB}" destId="{0DC8E22B-C30C-4E10-8AC2-3716FC2DAB95}" srcOrd="3" destOrd="0" presId="urn:microsoft.com/office/officeart/2005/8/layout/gear1"/>
    <dgm:cxn modelId="{EF4A950C-871A-4D55-807A-1233BFD517C2}" type="presParOf" srcId="{EC06813C-8BC4-44FE-B637-097E8C5DF6FB}" destId="{254597A6-E60B-4E57-9618-6F0757B69970}" srcOrd="4" destOrd="0" presId="urn:microsoft.com/office/officeart/2005/8/layout/gear1"/>
    <dgm:cxn modelId="{0873AEF2-9F28-45BE-A378-61C429C8CAD4}" type="presParOf" srcId="{EC06813C-8BC4-44FE-B637-097E8C5DF6FB}" destId="{E8B24B33-BB61-4002-B864-88BB03DA80E7}" srcOrd="5" destOrd="0" presId="urn:microsoft.com/office/officeart/2005/8/layout/gear1"/>
    <dgm:cxn modelId="{4E391AC5-F76B-41B9-9F71-E8D3A70BE1FE}" type="presParOf" srcId="{EC06813C-8BC4-44FE-B637-097E8C5DF6FB}" destId="{536DDF85-FE58-45BC-9A6E-4C91BAED8630}" srcOrd="6" destOrd="0" presId="urn:microsoft.com/office/officeart/2005/8/layout/gear1"/>
    <dgm:cxn modelId="{2B2FF19B-072B-4B15-885E-B9B47338B494}" type="presParOf" srcId="{EC06813C-8BC4-44FE-B637-097E8C5DF6FB}" destId="{2C8A73DE-4818-4E1A-9F32-48BC7FEB90D7}" srcOrd="7" destOrd="0" presId="urn:microsoft.com/office/officeart/2005/8/layout/gear1"/>
    <dgm:cxn modelId="{653BC1B0-09A0-4C96-A5C5-66601486F1AF}" type="presParOf" srcId="{EC06813C-8BC4-44FE-B637-097E8C5DF6FB}" destId="{60DCFDA0-29CB-48E4-BBFC-F1BC5E3C9656}" srcOrd="8" destOrd="0" presId="urn:microsoft.com/office/officeart/2005/8/layout/gear1"/>
    <dgm:cxn modelId="{5297423A-5161-4DAC-A42F-ACC439B903D0}" type="presParOf" srcId="{EC06813C-8BC4-44FE-B637-097E8C5DF6FB}" destId="{F52DD14C-02F6-4AEA-863D-BCB5C1DF0685}" srcOrd="9" destOrd="0" presId="urn:microsoft.com/office/officeart/2005/8/layout/gear1"/>
    <dgm:cxn modelId="{0468B216-899B-4F24-97B2-A11DFBFBF29B}" type="presParOf" srcId="{EC06813C-8BC4-44FE-B637-097E8C5DF6FB}" destId="{9DAD24BF-27AF-44ED-A077-04F189D4A698}" srcOrd="10" destOrd="0" presId="urn:microsoft.com/office/officeart/2005/8/layout/gear1"/>
    <dgm:cxn modelId="{5C4B5158-D938-46F9-97FE-1CB45CBE7EDA}" type="presParOf" srcId="{EC06813C-8BC4-44FE-B637-097E8C5DF6FB}" destId="{5B3DA898-A13A-477D-8136-64DBBAA43473}" srcOrd="11" destOrd="0" presId="urn:microsoft.com/office/officeart/2005/8/layout/gear1"/>
    <dgm:cxn modelId="{B6A22C9B-7B47-40C2-AF27-FA8AB4350437}" type="presParOf" srcId="{EC06813C-8BC4-44FE-B637-097E8C5DF6FB}" destId="{837A7C4A-1F2A-4E38-8453-3C6ED1C5B1EA}" srcOrd="12"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a:effectLst/>
      </dgm:spPr>
      <dgm:t>
        <a:bodyPr/>
        <a:lstStyle/>
        <a:p>
          <a:pPr algn="ctr"/>
          <a:r>
            <a:rPr lang="fa-IR" b="1" dirty="0">
              <a:cs typeface="B Compset" pitchFamily="2" charset="-78"/>
            </a:rPr>
            <a:t>قاجار تا پهلوی اول</a:t>
          </a:r>
          <a:endParaRPr lang="en-US" b="1" dirty="0">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cs typeface="B Compset" pitchFamily="2" charset="-78"/>
            </a:rPr>
            <a:t>دوران پس از انقلاب</a:t>
          </a:r>
          <a:endParaRPr lang="en-US" b="1" dirty="0">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custT="1"/>
      <dgm:spPr>
        <a:noFill/>
        <a:effectLst>
          <a:outerShdw blurRad="50800" dist="50800" dir="5400000" algn="ctr" rotWithShape="0">
            <a:schemeClr val="bg1"/>
          </a:outerShdw>
        </a:effectLst>
      </dgm:spPr>
      <dgm:t>
        <a:bodyPr/>
        <a:lstStyle/>
        <a:p>
          <a:pPr algn="ctr"/>
          <a:r>
            <a:rPr lang="fa-IR"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rPr>
            <a:t>پهلوی دوم تا پیروزی انقلاب</a:t>
          </a:r>
          <a:endParaRPr lang="en-US"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FA7B854E-FF62-470D-8EF2-F40926B65673}" type="presOf" srcId="{2ED41BBE-FB95-4505-AC66-950018751F65}" destId="{15A9CFBB-77F5-45FC-BB5D-C7D508B28917}" srcOrd="0" destOrd="0" presId="urn:microsoft.com/office/officeart/2005/8/layout/arrow2"/>
    <dgm:cxn modelId="{974B2273-3DFB-422B-AEF1-454F1C500AE0}" type="presOf" srcId="{7B159E21-7EDD-4029-B778-024A01ADDD49}" destId="{A41BE783-27D5-4F08-A758-0827DF54CA67}" srcOrd="0" destOrd="0" presId="urn:microsoft.com/office/officeart/2005/8/layout/arrow2"/>
    <dgm:cxn modelId="{04BAE476-489A-44CC-B6EC-5246C6B6B41B}" type="presOf" srcId="{7973789D-4E58-48FA-8DE9-BB9F255BE7E0}" destId="{9D8C664A-663B-4A56-9FD7-845B72DB540F}"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C74895B0-8151-4EDC-BEA3-C8706A539A0D}" type="presOf" srcId="{36122D76-475D-4B07-B6A7-B39304637022}" destId="{3ED345B2-22B0-4E14-9725-4D7C28372A1C}" srcOrd="0" destOrd="0" presId="urn:microsoft.com/office/officeart/2005/8/layout/arrow2"/>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65ACB0A2-C006-4215-92E3-CCC304FA6EEC}" type="presParOf" srcId="{3ED345B2-22B0-4E14-9725-4D7C28372A1C}" destId="{4F813C2A-5F87-4069-AF2F-90DA3288ED6A}" srcOrd="0" destOrd="0" presId="urn:microsoft.com/office/officeart/2005/8/layout/arrow2"/>
    <dgm:cxn modelId="{31A34EB1-D622-4747-B8D3-0BA3CC4D01B3}" type="presParOf" srcId="{3ED345B2-22B0-4E14-9725-4D7C28372A1C}" destId="{E3ACEB1A-F475-4257-89BD-DB7AD3295B42}" srcOrd="1" destOrd="0" presId="urn:microsoft.com/office/officeart/2005/8/layout/arrow2"/>
    <dgm:cxn modelId="{FC1645B1-59C3-43EB-9C76-5E1C31382E2B}" type="presParOf" srcId="{E3ACEB1A-F475-4257-89BD-DB7AD3295B42}" destId="{95C357B4-1BE2-472E-98FB-E6EB6FFC57DB}" srcOrd="0" destOrd="0" presId="urn:microsoft.com/office/officeart/2005/8/layout/arrow2"/>
    <dgm:cxn modelId="{84457865-745B-431E-A791-1D909E45DB21}" type="presParOf" srcId="{E3ACEB1A-F475-4257-89BD-DB7AD3295B42}" destId="{15A9CFBB-77F5-45FC-BB5D-C7D508B28917}" srcOrd="1" destOrd="0" presId="urn:microsoft.com/office/officeart/2005/8/layout/arrow2"/>
    <dgm:cxn modelId="{84396531-9FE6-4DC2-BD90-5A7FED25176B}" type="presParOf" srcId="{E3ACEB1A-F475-4257-89BD-DB7AD3295B42}" destId="{7A1B6575-1D1C-4E48-BC05-037BAC4AE297}" srcOrd="2" destOrd="0" presId="urn:microsoft.com/office/officeart/2005/8/layout/arrow2"/>
    <dgm:cxn modelId="{E3D24015-5C6D-4F69-8D2C-5B5065EA8FF3}" type="presParOf" srcId="{E3ACEB1A-F475-4257-89BD-DB7AD3295B42}" destId="{A41BE783-27D5-4F08-A758-0827DF54CA67}" srcOrd="3" destOrd="0" presId="urn:microsoft.com/office/officeart/2005/8/layout/arrow2"/>
    <dgm:cxn modelId="{4E91CDEB-62C7-4336-A294-4AC6AC0264D8}" type="presParOf" srcId="{E3ACEB1A-F475-4257-89BD-DB7AD3295B42}" destId="{10B8BDE0-3E24-4D98-BE08-E23DFDF95198}" srcOrd="4" destOrd="0" presId="urn:microsoft.com/office/officeart/2005/8/layout/arrow2"/>
    <dgm:cxn modelId="{E3FAE3F2-A438-4EC7-B84D-7922745D7ED6}"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AE4544DC-1EFA-4F34-ACB8-5470EAF95899}">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a:t>
          </a:r>
          <a:r>
            <a:rPr lang="fa-IR" sz="1600" b="1" dirty="0">
              <a:cs typeface="B Compset" pitchFamily="2" charset="-78"/>
            </a:rPr>
            <a:t>از تشکیل سازمان ملی حفاظت آثار باستانی تا پیروزی انقلاب اسلامی</a:t>
          </a:r>
          <a:endParaRPr lang="en-US" sz="1600" b="1" u="none" dirty="0">
            <a:cs typeface="B Compset" pitchFamily="2" charset="-78"/>
          </a:endParaRPr>
        </a:p>
      </dgm:t>
    </dgm:pt>
    <dgm:pt modelId="{51DDF250-834E-4124-AD42-07F8B6A106D1}" type="parTrans" cxnId="{28A21953-047F-4992-9B85-FC39B8793AA1}">
      <dgm:prSet/>
      <dgm:spPr/>
      <dgm:t>
        <a:bodyPr/>
        <a:lstStyle/>
        <a:p>
          <a:endParaRPr lang="en-US"/>
        </a:p>
      </dgm:t>
    </dgm:pt>
    <dgm:pt modelId="{78DFD6E8-CF59-4DF3-BB05-A373651AE7A9}" type="sibTrans" cxnId="{28A21953-047F-4992-9B85-FC39B8793AA1}">
      <dgm:prSet/>
      <dgm:spPr/>
      <dgm:t>
        <a:bodyPr/>
        <a:lstStyle/>
        <a:p>
          <a:endParaRPr lang="en-US"/>
        </a:p>
      </dgm:t>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a:t>
          </a:r>
          <a:r>
            <a:rPr lang="fa-IR" sz="1600" b="1" dirty="0">
              <a:cs typeface="B Compset" pitchFamily="2" charset="-78"/>
            </a:rPr>
            <a:t>از تشکیل سازمان ملی حفاظت آثار باستانی تا پیروزی انقلاب اسلامی</a:t>
          </a:r>
          <a:endParaRPr lang="en-US" sz="1600" b="1"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CBEEE3A7-35A8-4D06-9290-64B9AE75CC8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برنامه سوم عمرانی (46-1342):  عدم توجه به بافت های کهن شهری و فرسودگی گسترده آن در مقایسه به برنامه های قبل- اتکای شهرداری ها به کمک دولت مرکزی</a:t>
          </a:r>
          <a:endParaRPr lang="en-US" sz="1400" b="1" dirty="0">
            <a:cs typeface="B Compset" pitchFamily="2" charset="-78"/>
          </a:endParaRPr>
        </a:p>
      </dgm:t>
    </dgm:pt>
    <dgm:pt modelId="{A5D3AAAA-4710-4EB1-BB03-8991847EA6EE}" type="parTrans" cxnId="{32B10E59-C397-4787-8BEA-7A8A7C11F55A}">
      <dgm:prSet/>
      <dgm:spPr/>
      <dgm:t>
        <a:bodyPr/>
        <a:lstStyle/>
        <a:p>
          <a:endParaRPr lang="en-US"/>
        </a:p>
      </dgm:t>
    </dgm:pt>
    <dgm:pt modelId="{5C750F9D-C2FB-4775-B9AF-D1E215E85B55}" type="sibTrans" cxnId="{32B10E59-C397-4787-8BEA-7A8A7C11F55A}">
      <dgm:prSet/>
      <dgm:spPr/>
      <dgm:t>
        <a:bodyPr/>
        <a:lstStyle/>
        <a:p>
          <a:endParaRPr lang="en-US"/>
        </a:p>
      </dgm:t>
    </dgm:pt>
    <dgm:pt modelId="{6023EF7B-4A48-4E4B-AFE9-8B836175B2F4}">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برنامه چهارم عمرانی (51-1347): نوسازی محلات قدیمی و غیر سالم را در قالب طرح های جامع می بیند ،تخریب بخش وسیعی از بافت تاریخی شهر ها با محوریت نوسازی شهری</a:t>
          </a:r>
          <a:endParaRPr lang="en-US" sz="1400" b="1" dirty="0">
            <a:cs typeface="B Compset" pitchFamily="2" charset="-78"/>
          </a:endParaRPr>
        </a:p>
      </dgm:t>
    </dgm:pt>
    <dgm:pt modelId="{26FE9730-B970-4BFA-8722-E9B9DCE776DD}" type="parTrans" cxnId="{8D446FEB-5B00-4332-AA3A-E5C648D91EE0}">
      <dgm:prSet/>
      <dgm:spPr/>
      <dgm:t>
        <a:bodyPr/>
        <a:lstStyle/>
        <a:p>
          <a:endParaRPr lang="en-US"/>
        </a:p>
      </dgm:t>
    </dgm:pt>
    <dgm:pt modelId="{7CEAF795-F7FD-4B41-85EB-795B39111C00}" type="sibTrans" cxnId="{8D446FEB-5B00-4332-AA3A-E5C648D91EE0}">
      <dgm:prSet/>
      <dgm:spPr/>
      <dgm:t>
        <a:bodyPr/>
        <a:lstStyle/>
        <a:p>
          <a:endParaRPr lang="en-US"/>
        </a:p>
      </dgm:t>
    </dgm:pt>
    <dgm:pt modelId="{5B2C14A1-ED7E-449F-ACDA-B640D5887003}" type="pres">
      <dgm:prSet presAssocID="{93BAD68D-6230-4A1F-92A7-7ADD1ED11C59}" presName="diagram" presStyleCnt="0">
        <dgm:presLayoutVars>
          <dgm:dir/>
          <dgm:animLvl val="lvl"/>
          <dgm:resizeHandles val="exact"/>
        </dgm:presLayoutVars>
      </dgm:prSet>
      <dgm:spPr/>
    </dgm:pt>
    <dgm:pt modelId="{CF181D86-197E-4338-982A-44F5D4676F27}" type="pres">
      <dgm:prSet presAssocID="{AE4544DC-1EFA-4F34-ACB8-5470EAF95899}" presName="compNode" presStyleCnt="0"/>
      <dgm:spPr/>
    </dgm:pt>
    <dgm:pt modelId="{C9DB3A3C-EA81-4855-93E1-E4D39EDA0774}" type="pres">
      <dgm:prSet presAssocID="{AE4544DC-1EFA-4F34-ACB8-5470EAF95899}" presName="childRect" presStyleLbl="bgAcc1" presStyleIdx="0" presStyleCnt="2">
        <dgm:presLayoutVars>
          <dgm:bulletEnabled val="1"/>
        </dgm:presLayoutVars>
      </dgm:prSet>
      <dgm:spPr/>
    </dgm:pt>
    <dgm:pt modelId="{CD33252B-6DA7-4CE0-A642-0EAEAB2E4943}" type="pres">
      <dgm:prSet presAssocID="{AE4544DC-1EFA-4F34-ACB8-5470EAF95899}" presName="parentText" presStyleLbl="node1" presStyleIdx="0" presStyleCnt="0">
        <dgm:presLayoutVars>
          <dgm:chMax val="0"/>
          <dgm:bulletEnabled val="1"/>
        </dgm:presLayoutVars>
      </dgm:prSet>
      <dgm:spPr/>
    </dgm:pt>
    <dgm:pt modelId="{7F45CBCF-D33E-4BFD-ABE2-8426BEB8F113}" type="pres">
      <dgm:prSet presAssocID="{AE4544DC-1EFA-4F34-ACB8-5470EAF95899}" presName="parentRect" presStyleLbl="alignNode1" presStyleIdx="0" presStyleCnt="2" custScaleY="135809" custLinFactNeighborY="17275"/>
      <dgm:spPr/>
    </dgm:pt>
    <dgm:pt modelId="{AA5300CE-63E0-4A6B-AC0B-AC6E16AF3231}" type="pres">
      <dgm:prSet presAssocID="{AE4544DC-1EFA-4F34-ACB8-5470EAF95899}" presName="adorn" presStyleLbl="fgAccFollowNode1" presStyleIdx="0" presStyleCnt="2"/>
      <dgm:spPr/>
    </dgm:pt>
    <dgm:pt modelId="{302452AA-A7FC-4246-888D-C2B5EE503CF9}" type="pres">
      <dgm:prSet presAssocID="{78DFD6E8-CF59-4DF3-BB05-A373651AE7A9}" presName="sibTrans" presStyleLbl="sibTrans2D1" presStyleIdx="0" presStyleCnt="0"/>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1" presStyleCnt="2">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1" presStyleCnt="2" custScaleY="146254" custLinFactNeighborY="22498"/>
      <dgm:spPr/>
    </dgm:pt>
    <dgm:pt modelId="{C39D9A0A-C6C0-451C-B024-3D6A055CD05F}" type="pres">
      <dgm:prSet presAssocID="{36210739-375D-4B3D-BE4B-9A9CD16D8714}" presName="adorn" presStyleLbl="fgAccFollowNode1" presStyleIdx="1" presStyleCnt="2"/>
      <dgm:spPr/>
    </dgm:pt>
  </dgm:ptLst>
  <dgm:cxnLst>
    <dgm:cxn modelId="{C3D64E12-530E-44A6-BB8B-7DBC71E8EA70}" type="presOf" srcId="{AE4544DC-1EFA-4F34-ACB8-5470EAF95899}" destId="{CD33252B-6DA7-4CE0-A642-0EAEAB2E4943}" srcOrd="0" destOrd="0" presId="urn:microsoft.com/office/officeart/2005/8/layout/bList2"/>
    <dgm:cxn modelId="{2DBD7D1B-BAAB-4137-95D1-CD41073D6CB8}" type="presOf" srcId="{CBEEE3A7-35A8-4D06-9290-64B9AE75CC8D}" destId="{C9DB3A3C-EA81-4855-93E1-E4D39EDA0774}" srcOrd="0" destOrd="0" presId="urn:microsoft.com/office/officeart/2005/8/layout/bList2"/>
    <dgm:cxn modelId="{F434AB1C-05CB-48E6-BDB1-F083C6D66218}" type="presOf" srcId="{AE4544DC-1EFA-4F34-ACB8-5470EAF95899}" destId="{7F45CBCF-D33E-4BFD-ABE2-8426BEB8F113}" srcOrd="1" destOrd="0" presId="urn:microsoft.com/office/officeart/2005/8/layout/bList2"/>
    <dgm:cxn modelId="{7FD2773C-FEC2-4245-A92C-F0B11CB985C6}" srcId="{93BAD68D-6230-4A1F-92A7-7ADD1ED11C59}" destId="{36210739-375D-4B3D-BE4B-9A9CD16D8714}" srcOrd="1" destOrd="0" parTransId="{8025D927-C9A8-48E6-90EF-BE3BCC1FBB7E}" sibTransId="{74179F30-212E-44C7-A8DF-F2C72CEB3943}"/>
    <dgm:cxn modelId="{F294085B-70D7-4B1F-898C-4D90A658DF61}" type="presOf" srcId="{93BAD68D-6230-4A1F-92A7-7ADD1ED11C59}" destId="{5B2C14A1-ED7E-449F-ACDA-B640D5887003}" srcOrd="0" destOrd="0" presId="urn:microsoft.com/office/officeart/2005/8/layout/bList2"/>
    <dgm:cxn modelId="{2B61C44A-0471-4730-A16A-9D106777548F}" type="presOf" srcId="{36210739-375D-4B3D-BE4B-9A9CD16D8714}" destId="{0E2486E5-D388-4317-AD24-72149BAA046F}" srcOrd="0" destOrd="0" presId="urn:microsoft.com/office/officeart/2005/8/layout/bList2"/>
    <dgm:cxn modelId="{28A21953-047F-4992-9B85-FC39B8793AA1}" srcId="{93BAD68D-6230-4A1F-92A7-7ADD1ED11C59}" destId="{AE4544DC-1EFA-4F34-ACB8-5470EAF95899}" srcOrd="0" destOrd="0" parTransId="{51DDF250-834E-4124-AD42-07F8B6A106D1}" sibTransId="{78DFD6E8-CF59-4DF3-BB05-A373651AE7A9}"/>
    <dgm:cxn modelId="{32B10E59-C397-4787-8BEA-7A8A7C11F55A}" srcId="{AE4544DC-1EFA-4F34-ACB8-5470EAF95899}" destId="{CBEEE3A7-35A8-4D06-9290-64B9AE75CC8D}" srcOrd="0" destOrd="0" parTransId="{A5D3AAAA-4710-4EB1-BB03-8991847EA6EE}" sibTransId="{5C750F9D-C2FB-4775-B9AF-D1E215E85B55}"/>
    <dgm:cxn modelId="{0B6FB49D-44E9-469F-81C5-5F8E3FF14F59}" type="presOf" srcId="{78DFD6E8-CF59-4DF3-BB05-A373651AE7A9}" destId="{302452AA-A7FC-4246-888D-C2B5EE503CF9}" srcOrd="0" destOrd="0" presId="urn:microsoft.com/office/officeart/2005/8/layout/bList2"/>
    <dgm:cxn modelId="{297341DC-F01D-4A60-80DA-FDCFEF97C1B7}" type="presOf" srcId="{36210739-375D-4B3D-BE4B-9A9CD16D8714}" destId="{EF50DEA4-436F-4DBC-8E25-E1022444975F}" srcOrd="1" destOrd="0" presId="urn:microsoft.com/office/officeart/2005/8/layout/bList2"/>
    <dgm:cxn modelId="{8D446FEB-5B00-4332-AA3A-E5C648D91EE0}" srcId="{36210739-375D-4B3D-BE4B-9A9CD16D8714}" destId="{6023EF7B-4A48-4E4B-AFE9-8B836175B2F4}" srcOrd="0" destOrd="0" parTransId="{26FE9730-B970-4BFA-8722-E9B9DCE776DD}" sibTransId="{7CEAF795-F7FD-4B41-85EB-795B39111C00}"/>
    <dgm:cxn modelId="{390467FC-79B9-45DB-8574-7A3155E630B2}" type="presOf" srcId="{6023EF7B-4A48-4E4B-AFE9-8B836175B2F4}" destId="{1F2CBEDB-56E0-440B-9A2C-80237CF33D6E}" srcOrd="0" destOrd="0" presId="urn:microsoft.com/office/officeart/2005/8/layout/bList2"/>
    <dgm:cxn modelId="{AF536ABD-7863-48DD-80A8-00E45BDB7A22}" type="presParOf" srcId="{5B2C14A1-ED7E-449F-ACDA-B640D5887003}" destId="{CF181D86-197E-4338-982A-44F5D4676F27}" srcOrd="0" destOrd="0" presId="urn:microsoft.com/office/officeart/2005/8/layout/bList2"/>
    <dgm:cxn modelId="{171CDA6B-5A43-41DC-BD34-3CEC2D0D9FA5}" type="presParOf" srcId="{CF181D86-197E-4338-982A-44F5D4676F27}" destId="{C9DB3A3C-EA81-4855-93E1-E4D39EDA0774}" srcOrd="0" destOrd="0" presId="urn:microsoft.com/office/officeart/2005/8/layout/bList2"/>
    <dgm:cxn modelId="{81F230D5-2CA5-49FC-A107-2B3D83E31085}" type="presParOf" srcId="{CF181D86-197E-4338-982A-44F5D4676F27}" destId="{CD33252B-6DA7-4CE0-A642-0EAEAB2E4943}" srcOrd="1" destOrd="0" presId="urn:microsoft.com/office/officeart/2005/8/layout/bList2"/>
    <dgm:cxn modelId="{785D4CCC-98AE-4810-9FED-BE377EDF786F}" type="presParOf" srcId="{CF181D86-197E-4338-982A-44F5D4676F27}" destId="{7F45CBCF-D33E-4BFD-ABE2-8426BEB8F113}" srcOrd="2" destOrd="0" presId="urn:microsoft.com/office/officeart/2005/8/layout/bList2"/>
    <dgm:cxn modelId="{A2640720-56C6-4D50-B89B-AAD316ADC105}" type="presParOf" srcId="{CF181D86-197E-4338-982A-44F5D4676F27}" destId="{AA5300CE-63E0-4A6B-AC0B-AC6E16AF3231}" srcOrd="3" destOrd="0" presId="urn:microsoft.com/office/officeart/2005/8/layout/bList2"/>
    <dgm:cxn modelId="{ED887DFC-0199-4BEB-B0C5-AD975F388172}" type="presParOf" srcId="{5B2C14A1-ED7E-449F-ACDA-B640D5887003}" destId="{302452AA-A7FC-4246-888D-C2B5EE503CF9}" srcOrd="1" destOrd="0" presId="urn:microsoft.com/office/officeart/2005/8/layout/bList2"/>
    <dgm:cxn modelId="{3D6A9943-6965-4D05-9851-C4989267955F}" type="presParOf" srcId="{5B2C14A1-ED7E-449F-ACDA-B640D5887003}" destId="{653304B8-199D-4791-9492-2D55F2CEBC2C}" srcOrd="2" destOrd="0" presId="urn:microsoft.com/office/officeart/2005/8/layout/bList2"/>
    <dgm:cxn modelId="{B2BEE754-77D4-407A-AC6E-04D3B2032297}" type="presParOf" srcId="{653304B8-199D-4791-9492-2D55F2CEBC2C}" destId="{1F2CBEDB-56E0-440B-9A2C-80237CF33D6E}" srcOrd="0" destOrd="0" presId="urn:microsoft.com/office/officeart/2005/8/layout/bList2"/>
    <dgm:cxn modelId="{88EFF52C-EFC6-4ABE-8389-48A827F8CD87}" type="presParOf" srcId="{653304B8-199D-4791-9492-2D55F2CEBC2C}" destId="{0E2486E5-D388-4317-AD24-72149BAA046F}" srcOrd="1" destOrd="0" presId="urn:microsoft.com/office/officeart/2005/8/layout/bList2"/>
    <dgm:cxn modelId="{DFF7EA54-809F-47F8-9127-1C17E274C077}" type="presParOf" srcId="{653304B8-199D-4791-9492-2D55F2CEBC2C}" destId="{EF50DEA4-436F-4DBC-8E25-E1022444975F}" srcOrd="2" destOrd="0" presId="urn:microsoft.com/office/officeart/2005/8/layout/bList2"/>
    <dgm:cxn modelId="{26627658-855C-4E4B-93C4-A901C7575DA6}"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a:effectLst/>
      </dgm:spPr>
      <dgm:t>
        <a:bodyPr/>
        <a:lstStyle/>
        <a:p>
          <a:pPr algn="ctr"/>
          <a:r>
            <a:rPr lang="fa-IR" b="1" dirty="0">
              <a:cs typeface="B Compset" pitchFamily="2" charset="-78"/>
            </a:rPr>
            <a:t>قاجار تا پهلوی اول</a:t>
          </a:r>
          <a:endParaRPr lang="en-US" b="1" dirty="0">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cs typeface="B Compset" pitchFamily="2" charset="-78"/>
            </a:rPr>
            <a:t>دوران پس از انقلاب</a:t>
          </a:r>
          <a:endParaRPr lang="en-US" b="1" dirty="0">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custT="1"/>
      <dgm:spPr>
        <a:noFill/>
        <a:effectLst>
          <a:outerShdw blurRad="50800" dist="50800" dir="5400000" algn="ctr" rotWithShape="0">
            <a:schemeClr val="bg1"/>
          </a:outerShdw>
        </a:effectLst>
      </dgm:spPr>
      <dgm:t>
        <a:bodyPr/>
        <a:lstStyle/>
        <a:p>
          <a:pPr algn="ctr"/>
          <a:r>
            <a:rPr lang="fa-IR"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rPr>
            <a:t>پهلوی دوم تا پیروزی انقلاب</a:t>
          </a:r>
          <a:endParaRPr lang="en-US"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A17D8E25-A2E7-4D97-A688-3DD13E76160D}" type="presOf" srcId="{7973789D-4E58-48FA-8DE9-BB9F255BE7E0}" destId="{9D8C664A-663B-4A56-9FD7-845B72DB540F}"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317D3C9B-2653-48A4-B6B3-284F6B4D22D7}" type="presOf" srcId="{2ED41BBE-FB95-4505-AC66-950018751F65}" destId="{15A9CFBB-77F5-45FC-BB5D-C7D508B28917}" srcOrd="0" destOrd="0" presId="urn:microsoft.com/office/officeart/2005/8/layout/arrow2"/>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A584D2C9-BC64-4C57-B896-4053E860A6FF}" type="presOf" srcId="{7B159E21-7EDD-4029-B778-024A01ADDD49}" destId="{A41BE783-27D5-4F08-A758-0827DF54CA67}" srcOrd="0" destOrd="0" presId="urn:microsoft.com/office/officeart/2005/8/layout/arrow2"/>
    <dgm:cxn modelId="{2AEEC9EB-9CFD-44FA-B553-F556BD936081}" type="presOf" srcId="{36122D76-475D-4B07-B6A7-B39304637022}" destId="{3ED345B2-22B0-4E14-9725-4D7C28372A1C}" srcOrd="0" destOrd="0" presId="urn:microsoft.com/office/officeart/2005/8/layout/arrow2"/>
    <dgm:cxn modelId="{89EF0B6F-2DAC-4CFC-859F-FD84D8D71FB4}" type="presParOf" srcId="{3ED345B2-22B0-4E14-9725-4D7C28372A1C}" destId="{4F813C2A-5F87-4069-AF2F-90DA3288ED6A}" srcOrd="0" destOrd="0" presId="urn:microsoft.com/office/officeart/2005/8/layout/arrow2"/>
    <dgm:cxn modelId="{2E0C54AC-1DAA-4245-A4AA-18FD2DD3EA2A}" type="presParOf" srcId="{3ED345B2-22B0-4E14-9725-4D7C28372A1C}" destId="{E3ACEB1A-F475-4257-89BD-DB7AD3295B42}" srcOrd="1" destOrd="0" presId="urn:microsoft.com/office/officeart/2005/8/layout/arrow2"/>
    <dgm:cxn modelId="{681D5122-9B3B-4180-A32B-E78498038A16}" type="presParOf" srcId="{E3ACEB1A-F475-4257-89BD-DB7AD3295B42}" destId="{95C357B4-1BE2-472E-98FB-E6EB6FFC57DB}" srcOrd="0" destOrd="0" presId="urn:microsoft.com/office/officeart/2005/8/layout/arrow2"/>
    <dgm:cxn modelId="{C2E96709-0819-4D58-810D-B806329128B7}" type="presParOf" srcId="{E3ACEB1A-F475-4257-89BD-DB7AD3295B42}" destId="{15A9CFBB-77F5-45FC-BB5D-C7D508B28917}" srcOrd="1" destOrd="0" presId="urn:microsoft.com/office/officeart/2005/8/layout/arrow2"/>
    <dgm:cxn modelId="{1C32793A-339A-4FE8-A0AF-20C97A539F1D}" type="presParOf" srcId="{E3ACEB1A-F475-4257-89BD-DB7AD3295B42}" destId="{7A1B6575-1D1C-4E48-BC05-037BAC4AE297}" srcOrd="2" destOrd="0" presId="urn:microsoft.com/office/officeart/2005/8/layout/arrow2"/>
    <dgm:cxn modelId="{77390FF8-C7DF-453B-BCD1-F45EA7DA0676}" type="presParOf" srcId="{E3ACEB1A-F475-4257-89BD-DB7AD3295B42}" destId="{A41BE783-27D5-4F08-A758-0827DF54CA67}" srcOrd="3" destOrd="0" presId="urn:microsoft.com/office/officeart/2005/8/layout/arrow2"/>
    <dgm:cxn modelId="{EF879AB3-4ADD-4F27-9F62-D4FD7D62A937}" type="presParOf" srcId="{E3ACEB1A-F475-4257-89BD-DB7AD3295B42}" destId="{10B8BDE0-3E24-4D98-BE08-E23DFDF95198}" srcOrd="4" destOrd="0" presId="urn:microsoft.com/office/officeart/2005/8/layout/arrow2"/>
    <dgm:cxn modelId="{5D8CAA18-5908-434A-8360-BAF40FB9904A}"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AE4544DC-1EFA-4F34-ACB8-5470EAF95899}">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a:t>
          </a:r>
          <a:r>
            <a:rPr lang="fa-IR" sz="1600" b="1" dirty="0">
              <a:cs typeface="B Compset" pitchFamily="2" charset="-78"/>
            </a:rPr>
            <a:t>از تشکیل سازمان ملی حفاظت آثار باستانی تا پیروزی انقلاب اسلامی</a:t>
          </a:r>
          <a:endParaRPr lang="en-US" sz="1600" b="1" u="none" dirty="0">
            <a:cs typeface="B Compset" pitchFamily="2" charset="-78"/>
          </a:endParaRPr>
        </a:p>
      </dgm:t>
    </dgm:pt>
    <dgm:pt modelId="{51DDF250-834E-4124-AD42-07F8B6A106D1}" type="parTrans" cxnId="{28A21953-047F-4992-9B85-FC39B8793AA1}">
      <dgm:prSet/>
      <dgm:spPr/>
      <dgm:t>
        <a:bodyPr/>
        <a:lstStyle/>
        <a:p>
          <a:endParaRPr lang="en-US"/>
        </a:p>
      </dgm:t>
    </dgm:pt>
    <dgm:pt modelId="{78DFD6E8-CF59-4DF3-BB05-A373651AE7A9}" type="sibTrans" cxnId="{28A21953-047F-4992-9B85-FC39B8793AA1}">
      <dgm:prSet/>
      <dgm:spPr/>
      <dgm:t>
        <a:bodyPr/>
        <a:lstStyle/>
        <a:p>
          <a:endParaRPr lang="en-US"/>
        </a:p>
      </dgm:t>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a:t>
          </a:r>
          <a:r>
            <a:rPr lang="fa-IR" sz="1600" b="1" dirty="0">
              <a:cs typeface="B Compset" pitchFamily="2" charset="-78"/>
            </a:rPr>
            <a:t>از تشکیل سازمان ملی حفاظت آثار باستانی تا پیروزی انقلاب اسلامی</a:t>
          </a:r>
          <a:endParaRPr lang="en-US" sz="1600" b="1"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CBEEE3A7-35A8-4D06-9290-64B9AE75CC8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برنامه پنجم عمرانی (56-1352): با نمایان شدن آسیب های ناشی از توسعه سریع ، برای اولین بار و به طور مستقیم به لزوم حفظ بافت های تاریخی توجه می شود و بدین منظور ردیفی از بودجه به نوسازی، بهسازی و بهبود محیط تعلق می گیرد.</a:t>
          </a:r>
          <a:endParaRPr lang="en-US" sz="1400" b="1" dirty="0">
            <a:cs typeface="B Compset" pitchFamily="2" charset="-78"/>
          </a:endParaRPr>
        </a:p>
      </dgm:t>
    </dgm:pt>
    <dgm:pt modelId="{A5D3AAAA-4710-4EB1-BB03-8991847EA6EE}" type="parTrans" cxnId="{32B10E59-C397-4787-8BEA-7A8A7C11F55A}">
      <dgm:prSet/>
      <dgm:spPr/>
      <dgm:t>
        <a:bodyPr/>
        <a:lstStyle/>
        <a:p>
          <a:endParaRPr lang="en-US"/>
        </a:p>
      </dgm:t>
    </dgm:pt>
    <dgm:pt modelId="{5C750F9D-C2FB-4775-B9AF-D1E215E85B55}" type="sibTrans" cxnId="{32B10E59-C397-4787-8BEA-7A8A7C11F55A}">
      <dgm:prSet/>
      <dgm:spPr/>
      <dgm:t>
        <a:bodyPr/>
        <a:lstStyle/>
        <a:p>
          <a:endParaRPr lang="en-US"/>
        </a:p>
      </dgm:t>
    </dgm:pt>
    <dgm:pt modelId="{BE5D3A2C-3F4C-45F6-ABA5-02A1CE477E48}">
      <dgm:prSet custT="1"/>
      <dgm:spPr/>
      <dgm:t>
        <a:bodyPr/>
        <a:lstStyle/>
        <a:p>
          <a:pPr rtl="1"/>
          <a:r>
            <a:rPr lang="fa-IR" sz="1300" b="1" dirty="0">
              <a:cs typeface="B Compset" pitchFamily="2" charset="-78"/>
            </a:rPr>
            <a:t> در اواحر دوران قبل از انقلاب موضوع طرح های تفصیلی باززنده سازی در شهر های قدیمی مطرح می گردد که نا کارآمد بود.</a:t>
          </a:r>
          <a:endParaRPr lang="en-US" sz="1300" b="1" dirty="0">
            <a:cs typeface="B Compset" pitchFamily="2" charset="-78"/>
          </a:endParaRPr>
        </a:p>
      </dgm:t>
    </dgm:pt>
    <dgm:pt modelId="{91917250-4F6E-4359-98FC-19D2C1848038}" type="parTrans" cxnId="{51BDCE3F-50B0-4C68-96BA-C28DC6E6F6D1}">
      <dgm:prSet/>
      <dgm:spPr/>
      <dgm:t>
        <a:bodyPr/>
        <a:lstStyle/>
        <a:p>
          <a:endParaRPr lang="en-US"/>
        </a:p>
      </dgm:t>
    </dgm:pt>
    <dgm:pt modelId="{87DA5B5A-F710-49F6-A851-E0D9124FCAAD}" type="sibTrans" cxnId="{51BDCE3F-50B0-4C68-96BA-C28DC6E6F6D1}">
      <dgm:prSet/>
      <dgm:spPr/>
      <dgm:t>
        <a:bodyPr/>
        <a:lstStyle/>
        <a:p>
          <a:endParaRPr lang="en-US"/>
        </a:p>
      </dgm:t>
    </dgm:pt>
    <dgm:pt modelId="{6023EF7B-4A48-4E4B-AFE9-8B836175B2F4}">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300" b="1" dirty="0">
              <a:cs typeface="B Compset" pitchFamily="2" charset="-78"/>
            </a:rPr>
            <a:t> پاکسازی بنا های ارزشمند از بافت پیرامونی مانند امیر چخماق یزد، گنبد سبز مشهد و بقعه شیخ صفی اردبیل و طرح بهسازی حرم امام رضا در مشهد در برنامه پنجم انجام می شود.</a:t>
          </a:r>
          <a:endParaRPr lang="en-US" sz="1300" b="1" dirty="0">
            <a:cs typeface="B Compset" pitchFamily="2" charset="-78"/>
          </a:endParaRPr>
        </a:p>
      </dgm:t>
    </dgm:pt>
    <dgm:pt modelId="{26FE9730-B970-4BFA-8722-E9B9DCE776DD}" type="parTrans" cxnId="{8D446FEB-5B00-4332-AA3A-E5C648D91EE0}">
      <dgm:prSet/>
      <dgm:spPr/>
      <dgm:t>
        <a:bodyPr/>
        <a:lstStyle/>
        <a:p>
          <a:endParaRPr lang="en-US"/>
        </a:p>
      </dgm:t>
    </dgm:pt>
    <dgm:pt modelId="{7CEAF795-F7FD-4B41-85EB-795B39111C00}" type="sibTrans" cxnId="{8D446FEB-5B00-4332-AA3A-E5C648D91EE0}">
      <dgm:prSet/>
      <dgm:spPr/>
      <dgm:t>
        <a:bodyPr/>
        <a:lstStyle/>
        <a:p>
          <a:endParaRPr lang="en-US"/>
        </a:p>
      </dgm:t>
    </dgm:pt>
    <dgm:pt modelId="{5B2C14A1-ED7E-449F-ACDA-B640D5887003}" type="pres">
      <dgm:prSet presAssocID="{93BAD68D-6230-4A1F-92A7-7ADD1ED11C59}" presName="diagram" presStyleCnt="0">
        <dgm:presLayoutVars>
          <dgm:dir/>
          <dgm:animLvl val="lvl"/>
          <dgm:resizeHandles val="exact"/>
        </dgm:presLayoutVars>
      </dgm:prSet>
      <dgm:spPr/>
    </dgm:pt>
    <dgm:pt modelId="{CF181D86-197E-4338-982A-44F5D4676F27}" type="pres">
      <dgm:prSet presAssocID="{AE4544DC-1EFA-4F34-ACB8-5470EAF95899}" presName="compNode" presStyleCnt="0"/>
      <dgm:spPr/>
    </dgm:pt>
    <dgm:pt modelId="{C9DB3A3C-EA81-4855-93E1-E4D39EDA0774}" type="pres">
      <dgm:prSet presAssocID="{AE4544DC-1EFA-4F34-ACB8-5470EAF95899}" presName="childRect" presStyleLbl="bgAcc1" presStyleIdx="0" presStyleCnt="2" custScaleY="110006">
        <dgm:presLayoutVars>
          <dgm:bulletEnabled val="1"/>
        </dgm:presLayoutVars>
      </dgm:prSet>
      <dgm:spPr/>
    </dgm:pt>
    <dgm:pt modelId="{CD33252B-6DA7-4CE0-A642-0EAEAB2E4943}" type="pres">
      <dgm:prSet presAssocID="{AE4544DC-1EFA-4F34-ACB8-5470EAF95899}" presName="parentText" presStyleLbl="node1" presStyleIdx="0" presStyleCnt="0">
        <dgm:presLayoutVars>
          <dgm:chMax val="0"/>
          <dgm:bulletEnabled val="1"/>
        </dgm:presLayoutVars>
      </dgm:prSet>
      <dgm:spPr/>
    </dgm:pt>
    <dgm:pt modelId="{7F45CBCF-D33E-4BFD-ABE2-8426BEB8F113}" type="pres">
      <dgm:prSet presAssocID="{AE4544DC-1EFA-4F34-ACB8-5470EAF95899}" presName="parentRect" presStyleLbl="alignNode1" presStyleIdx="0" presStyleCnt="2" custScaleY="111494" custLinFactNeighborY="17275"/>
      <dgm:spPr/>
    </dgm:pt>
    <dgm:pt modelId="{AA5300CE-63E0-4A6B-AC0B-AC6E16AF3231}" type="pres">
      <dgm:prSet presAssocID="{AE4544DC-1EFA-4F34-ACB8-5470EAF95899}" presName="adorn" presStyleLbl="fgAccFollowNode1" presStyleIdx="0" presStyleCnt="2"/>
      <dgm:spPr/>
    </dgm:pt>
    <dgm:pt modelId="{302452AA-A7FC-4246-888D-C2B5EE503CF9}" type="pres">
      <dgm:prSet presAssocID="{78DFD6E8-CF59-4DF3-BB05-A373651AE7A9}" presName="sibTrans" presStyleLbl="sibTrans2D1" presStyleIdx="0" presStyleCnt="0"/>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1" presStyleCnt="2" custScaleY="110006">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1" presStyleCnt="2" custScaleY="121940" custLinFactNeighborY="22498"/>
      <dgm:spPr/>
    </dgm:pt>
    <dgm:pt modelId="{C39D9A0A-C6C0-451C-B024-3D6A055CD05F}" type="pres">
      <dgm:prSet presAssocID="{36210739-375D-4B3D-BE4B-9A9CD16D8714}" presName="adorn" presStyleLbl="fgAccFollowNode1" presStyleIdx="1" presStyleCnt="2"/>
      <dgm:spPr/>
    </dgm:pt>
  </dgm:ptLst>
  <dgm:cxnLst>
    <dgm:cxn modelId="{CCBBB21E-2366-4DE4-BA95-14614353D447}" type="presOf" srcId="{AE4544DC-1EFA-4F34-ACB8-5470EAF95899}" destId="{CD33252B-6DA7-4CE0-A642-0EAEAB2E4943}" srcOrd="0" destOrd="0" presId="urn:microsoft.com/office/officeart/2005/8/layout/bList2"/>
    <dgm:cxn modelId="{E91E5B24-1A4D-4C7E-942C-421563CE92F7}" type="presOf" srcId="{BE5D3A2C-3F4C-45F6-ABA5-02A1CE477E48}" destId="{1F2CBEDB-56E0-440B-9A2C-80237CF33D6E}" srcOrd="0" destOrd="1" presId="urn:microsoft.com/office/officeart/2005/8/layout/bList2"/>
    <dgm:cxn modelId="{7E17A73A-E145-467A-B7B2-06A760593939}" type="presOf" srcId="{CBEEE3A7-35A8-4D06-9290-64B9AE75CC8D}" destId="{C9DB3A3C-EA81-4855-93E1-E4D39EDA0774}" srcOrd="0" destOrd="0" presId="urn:microsoft.com/office/officeart/2005/8/layout/bList2"/>
    <dgm:cxn modelId="{7FD2773C-FEC2-4245-A92C-F0B11CB985C6}" srcId="{93BAD68D-6230-4A1F-92A7-7ADD1ED11C59}" destId="{36210739-375D-4B3D-BE4B-9A9CD16D8714}" srcOrd="1" destOrd="0" parTransId="{8025D927-C9A8-48E6-90EF-BE3BCC1FBB7E}" sibTransId="{74179F30-212E-44C7-A8DF-F2C72CEB3943}"/>
    <dgm:cxn modelId="{51BDCE3F-50B0-4C68-96BA-C28DC6E6F6D1}" srcId="{36210739-375D-4B3D-BE4B-9A9CD16D8714}" destId="{BE5D3A2C-3F4C-45F6-ABA5-02A1CE477E48}" srcOrd="1" destOrd="0" parTransId="{91917250-4F6E-4359-98FC-19D2C1848038}" sibTransId="{87DA5B5A-F710-49F6-A851-E0D9124FCAAD}"/>
    <dgm:cxn modelId="{C0DA3766-E6E5-4C60-803B-A3799293D134}" type="presOf" srcId="{36210739-375D-4B3D-BE4B-9A9CD16D8714}" destId="{0E2486E5-D388-4317-AD24-72149BAA046F}" srcOrd="0" destOrd="0" presId="urn:microsoft.com/office/officeart/2005/8/layout/bList2"/>
    <dgm:cxn modelId="{CEEDBB47-9316-4F9C-92EE-CD95D197C3A5}" type="presOf" srcId="{78DFD6E8-CF59-4DF3-BB05-A373651AE7A9}" destId="{302452AA-A7FC-4246-888D-C2B5EE503CF9}" srcOrd="0" destOrd="0" presId="urn:microsoft.com/office/officeart/2005/8/layout/bList2"/>
    <dgm:cxn modelId="{6ECBBF49-E3F9-4280-997D-81469536DDFE}" type="presOf" srcId="{AE4544DC-1EFA-4F34-ACB8-5470EAF95899}" destId="{7F45CBCF-D33E-4BFD-ABE2-8426BEB8F113}" srcOrd="1" destOrd="0" presId="urn:microsoft.com/office/officeart/2005/8/layout/bList2"/>
    <dgm:cxn modelId="{16375652-1542-4D92-9A48-C5EE67C6D7F7}" type="presOf" srcId="{6023EF7B-4A48-4E4B-AFE9-8B836175B2F4}" destId="{1F2CBEDB-56E0-440B-9A2C-80237CF33D6E}" srcOrd="0" destOrd="0" presId="urn:microsoft.com/office/officeart/2005/8/layout/bList2"/>
    <dgm:cxn modelId="{28A21953-047F-4992-9B85-FC39B8793AA1}" srcId="{93BAD68D-6230-4A1F-92A7-7ADD1ED11C59}" destId="{AE4544DC-1EFA-4F34-ACB8-5470EAF95899}" srcOrd="0" destOrd="0" parTransId="{51DDF250-834E-4124-AD42-07F8B6A106D1}" sibTransId="{78DFD6E8-CF59-4DF3-BB05-A373651AE7A9}"/>
    <dgm:cxn modelId="{32B10E59-C397-4787-8BEA-7A8A7C11F55A}" srcId="{AE4544DC-1EFA-4F34-ACB8-5470EAF95899}" destId="{CBEEE3A7-35A8-4D06-9290-64B9AE75CC8D}" srcOrd="0" destOrd="0" parTransId="{A5D3AAAA-4710-4EB1-BB03-8991847EA6EE}" sibTransId="{5C750F9D-C2FB-4775-B9AF-D1E215E85B55}"/>
    <dgm:cxn modelId="{F0248C9A-A8DA-44F6-9393-893B19878300}" type="presOf" srcId="{36210739-375D-4B3D-BE4B-9A9CD16D8714}" destId="{EF50DEA4-436F-4DBC-8E25-E1022444975F}" srcOrd="1" destOrd="0" presId="urn:microsoft.com/office/officeart/2005/8/layout/bList2"/>
    <dgm:cxn modelId="{16A15ECC-5AF5-4C1F-B760-812EA76354B3}" type="presOf" srcId="{93BAD68D-6230-4A1F-92A7-7ADD1ED11C59}" destId="{5B2C14A1-ED7E-449F-ACDA-B640D5887003}" srcOrd="0" destOrd="0" presId="urn:microsoft.com/office/officeart/2005/8/layout/bList2"/>
    <dgm:cxn modelId="{8D446FEB-5B00-4332-AA3A-E5C648D91EE0}" srcId="{36210739-375D-4B3D-BE4B-9A9CD16D8714}" destId="{6023EF7B-4A48-4E4B-AFE9-8B836175B2F4}" srcOrd="0" destOrd="0" parTransId="{26FE9730-B970-4BFA-8722-E9B9DCE776DD}" sibTransId="{7CEAF795-F7FD-4B41-85EB-795B39111C00}"/>
    <dgm:cxn modelId="{DC25B18B-BEE3-47DD-A0D4-705F0C819AF8}" type="presParOf" srcId="{5B2C14A1-ED7E-449F-ACDA-B640D5887003}" destId="{CF181D86-197E-4338-982A-44F5D4676F27}" srcOrd="0" destOrd="0" presId="urn:microsoft.com/office/officeart/2005/8/layout/bList2"/>
    <dgm:cxn modelId="{A1894A0F-BC25-468C-9704-6FF086E2D382}" type="presParOf" srcId="{CF181D86-197E-4338-982A-44F5D4676F27}" destId="{C9DB3A3C-EA81-4855-93E1-E4D39EDA0774}" srcOrd="0" destOrd="0" presId="urn:microsoft.com/office/officeart/2005/8/layout/bList2"/>
    <dgm:cxn modelId="{9B1239A7-A810-4BE0-8C79-B1C12F0537E2}" type="presParOf" srcId="{CF181D86-197E-4338-982A-44F5D4676F27}" destId="{CD33252B-6DA7-4CE0-A642-0EAEAB2E4943}" srcOrd="1" destOrd="0" presId="urn:microsoft.com/office/officeart/2005/8/layout/bList2"/>
    <dgm:cxn modelId="{30FEF790-5DA6-47A8-9879-B53BB4908B6F}" type="presParOf" srcId="{CF181D86-197E-4338-982A-44F5D4676F27}" destId="{7F45CBCF-D33E-4BFD-ABE2-8426BEB8F113}" srcOrd="2" destOrd="0" presId="urn:microsoft.com/office/officeart/2005/8/layout/bList2"/>
    <dgm:cxn modelId="{0A05FEA7-C76C-478D-9B71-DDDF0FC8C4D3}" type="presParOf" srcId="{CF181D86-197E-4338-982A-44F5D4676F27}" destId="{AA5300CE-63E0-4A6B-AC0B-AC6E16AF3231}" srcOrd="3" destOrd="0" presId="urn:microsoft.com/office/officeart/2005/8/layout/bList2"/>
    <dgm:cxn modelId="{01417847-0551-4E68-8FFF-D7A437DA4259}" type="presParOf" srcId="{5B2C14A1-ED7E-449F-ACDA-B640D5887003}" destId="{302452AA-A7FC-4246-888D-C2B5EE503CF9}" srcOrd="1" destOrd="0" presId="urn:microsoft.com/office/officeart/2005/8/layout/bList2"/>
    <dgm:cxn modelId="{A6A8E8B2-ECA6-4D9F-AB73-2A885969F0F2}" type="presParOf" srcId="{5B2C14A1-ED7E-449F-ACDA-B640D5887003}" destId="{653304B8-199D-4791-9492-2D55F2CEBC2C}" srcOrd="2" destOrd="0" presId="urn:microsoft.com/office/officeart/2005/8/layout/bList2"/>
    <dgm:cxn modelId="{D02CCA5F-DB2E-4560-8174-53FB57D01683}" type="presParOf" srcId="{653304B8-199D-4791-9492-2D55F2CEBC2C}" destId="{1F2CBEDB-56E0-440B-9A2C-80237CF33D6E}" srcOrd="0" destOrd="0" presId="urn:microsoft.com/office/officeart/2005/8/layout/bList2"/>
    <dgm:cxn modelId="{6CF5C1B2-3B34-4F09-B1BB-F1301BD20923}" type="presParOf" srcId="{653304B8-199D-4791-9492-2D55F2CEBC2C}" destId="{0E2486E5-D388-4317-AD24-72149BAA046F}" srcOrd="1" destOrd="0" presId="urn:microsoft.com/office/officeart/2005/8/layout/bList2"/>
    <dgm:cxn modelId="{7CD6212C-C4E8-4A54-85E4-F587ABD5126C}" type="presParOf" srcId="{653304B8-199D-4791-9492-2D55F2CEBC2C}" destId="{EF50DEA4-436F-4DBC-8E25-E1022444975F}" srcOrd="2" destOrd="0" presId="urn:microsoft.com/office/officeart/2005/8/layout/bList2"/>
    <dgm:cxn modelId="{A3E6632A-828E-47E6-A58A-909411B6CB6D}"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dgm:t>
        <a:bodyPr/>
        <a:lstStyle/>
        <a:p>
          <a:pPr algn="ctr"/>
          <a:r>
            <a:rPr lang="fa-IR" b="1" dirty="0">
              <a:cs typeface="B Compset" pitchFamily="2" charset="-78"/>
            </a:rPr>
            <a:t>قاجار تا پهلوی اول</a:t>
          </a:r>
          <a:endParaRPr lang="en-US" b="1" dirty="0">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effectLst>
                <a:glow rad="139700">
                  <a:schemeClr val="accent2">
                    <a:satMod val="175000"/>
                    <a:alpha val="40000"/>
                  </a:schemeClr>
                </a:glow>
              </a:effectLst>
              <a:cs typeface="B Compset" pitchFamily="2" charset="-78"/>
            </a:rPr>
            <a:t>دوران پس از انقلاب</a:t>
          </a:r>
          <a:endParaRPr lang="en-US" b="1" dirty="0">
            <a:effectLst>
              <a:glow rad="139700">
                <a:schemeClr val="accent2">
                  <a:satMod val="175000"/>
                  <a:alpha val="40000"/>
                </a:schemeClr>
              </a:glow>
            </a:effectLst>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dgm:spPr/>
      <dgm:t>
        <a:bodyPr/>
        <a:lstStyle/>
        <a:p>
          <a:pPr algn="ctr"/>
          <a:r>
            <a:rPr lang="fa-IR" b="1" dirty="0">
              <a:cs typeface="B Compset" pitchFamily="2" charset="-78"/>
            </a:rPr>
            <a:t>پهلوی دوم تا پیروزی انقلاب</a:t>
          </a:r>
          <a:endParaRPr lang="en-US" b="1" dirty="0">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D853C20C-0F7F-401C-9C9F-BC24F10955E9}" type="presOf" srcId="{7B159E21-7EDD-4029-B778-024A01ADDD49}" destId="{A41BE783-27D5-4F08-A758-0827DF54CA67}" srcOrd="0" destOrd="0" presId="urn:microsoft.com/office/officeart/2005/8/layout/arrow2"/>
    <dgm:cxn modelId="{551E9A13-328D-4A76-9415-85112608F5FB}" type="presOf" srcId="{2ED41BBE-FB95-4505-AC66-950018751F65}" destId="{15A9CFBB-77F5-45FC-BB5D-C7D508B28917}"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6DD764D6-492D-46D4-95A4-5732FCB03EF3}" type="presOf" srcId="{7973789D-4E58-48FA-8DE9-BB9F255BE7E0}" destId="{9D8C664A-663B-4A56-9FD7-845B72DB540F}" srcOrd="0" destOrd="0" presId="urn:microsoft.com/office/officeart/2005/8/layout/arrow2"/>
    <dgm:cxn modelId="{BBE1D2E5-3922-4F0D-B2B6-72FB902A90AB}" type="presOf" srcId="{36122D76-475D-4B07-B6A7-B39304637022}" destId="{3ED345B2-22B0-4E14-9725-4D7C28372A1C}" srcOrd="0" destOrd="0" presId="urn:microsoft.com/office/officeart/2005/8/layout/arrow2"/>
    <dgm:cxn modelId="{BFCEC9D3-61B7-4584-B974-6A780A1E9D1B}" type="presParOf" srcId="{3ED345B2-22B0-4E14-9725-4D7C28372A1C}" destId="{4F813C2A-5F87-4069-AF2F-90DA3288ED6A}" srcOrd="0" destOrd="0" presId="urn:microsoft.com/office/officeart/2005/8/layout/arrow2"/>
    <dgm:cxn modelId="{E2D8F683-D07A-4433-9248-11EB311C01B9}" type="presParOf" srcId="{3ED345B2-22B0-4E14-9725-4D7C28372A1C}" destId="{E3ACEB1A-F475-4257-89BD-DB7AD3295B42}" srcOrd="1" destOrd="0" presId="urn:microsoft.com/office/officeart/2005/8/layout/arrow2"/>
    <dgm:cxn modelId="{DA218FB7-FA66-4BF5-AFF2-C6DD21EB9532}" type="presParOf" srcId="{E3ACEB1A-F475-4257-89BD-DB7AD3295B42}" destId="{95C357B4-1BE2-472E-98FB-E6EB6FFC57DB}" srcOrd="0" destOrd="0" presId="urn:microsoft.com/office/officeart/2005/8/layout/arrow2"/>
    <dgm:cxn modelId="{2F5E844C-B86B-4ACD-B87F-637EC996D18A}" type="presParOf" srcId="{E3ACEB1A-F475-4257-89BD-DB7AD3295B42}" destId="{15A9CFBB-77F5-45FC-BB5D-C7D508B28917}" srcOrd="1" destOrd="0" presId="urn:microsoft.com/office/officeart/2005/8/layout/arrow2"/>
    <dgm:cxn modelId="{8DA24002-CDA2-4F92-8390-B221CD12339D}" type="presParOf" srcId="{E3ACEB1A-F475-4257-89BD-DB7AD3295B42}" destId="{7A1B6575-1D1C-4E48-BC05-037BAC4AE297}" srcOrd="2" destOrd="0" presId="urn:microsoft.com/office/officeart/2005/8/layout/arrow2"/>
    <dgm:cxn modelId="{F0316888-E821-467B-BF57-1C851F28B560}" type="presParOf" srcId="{E3ACEB1A-F475-4257-89BD-DB7AD3295B42}" destId="{A41BE783-27D5-4F08-A758-0827DF54CA67}" srcOrd="3" destOrd="0" presId="urn:microsoft.com/office/officeart/2005/8/layout/arrow2"/>
    <dgm:cxn modelId="{20992E71-9EE4-45BA-BEBF-00114C895A37}" type="presParOf" srcId="{E3ACEB1A-F475-4257-89BD-DB7AD3295B42}" destId="{10B8BDE0-3E24-4D98-BE08-E23DFDF95198}" srcOrd="4" destOrd="0" presId="urn:microsoft.com/office/officeart/2005/8/layout/arrow2"/>
    <dgm:cxn modelId="{680FCB3E-8835-4F5D-BF73-3882A9E22362}"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AE4544DC-1EFA-4F34-ACB8-5470EAF95899}">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اول: </a:t>
          </a:r>
          <a:r>
            <a:rPr lang="fa-IR" sz="1600" b="1" dirty="0">
              <a:cs typeface="B Compset" pitchFamily="2" charset="-78"/>
            </a:rPr>
            <a:t>از پیروزی انقلاب تا تشکیل سازمان میراث فرهنگی</a:t>
          </a:r>
          <a:endParaRPr lang="en-US" sz="1600" b="1" dirty="0">
            <a:cs typeface="B Compset" pitchFamily="2" charset="-78"/>
          </a:endParaRPr>
        </a:p>
      </dgm:t>
    </dgm:pt>
    <dgm:pt modelId="{51DDF250-834E-4124-AD42-07F8B6A106D1}" type="parTrans" cxnId="{28A21953-047F-4992-9B85-FC39B8793AA1}">
      <dgm:prSet/>
      <dgm:spPr/>
      <dgm:t>
        <a:bodyPr/>
        <a:lstStyle/>
        <a:p>
          <a:endParaRPr lang="en-US"/>
        </a:p>
      </dgm:t>
    </dgm:pt>
    <dgm:pt modelId="{78DFD6E8-CF59-4DF3-BB05-A373651AE7A9}" type="sibTrans" cxnId="{28A21953-047F-4992-9B85-FC39B8793AA1}">
      <dgm:prSet/>
      <dgm:spPr/>
      <dgm:t>
        <a:bodyPr/>
        <a:lstStyle/>
        <a:p>
          <a:endParaRPr lang="en-US"/>
        </a:p>
      </dgm:t>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a:t>
          </a:r>
          <a:r>
            <a:rPr lang="fa-IR" sz="1600" b="1" u="none" dirty="0">
              <a:cs typeface="B Compset" pitchFamily="2" charset="-78"/>
            </a:rPr>
            <a:t>از تشکیل سازمان میراث فرهنگی تا کنون (1387)</a:t>
          </a:r>
          <a:endParaRPr lang="en-US" sz="1600" b="1" u="none"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CBEEE3A7-35A8-4D06-9290-64B9AE75CC8D}">
      <dgm:prSet custT="1">
        <dgm:style>
          <a:lnRef idx="2">
            <a:schemeClr val="accent2"/>
          </a:lnRef>
          <a:fillRef idx="1">
            <a:schemeClr val="lt1"/>
          </a:fillRef>
          <a:effectRef idx="0">
            <a:schemeClr val="accent2"/>
          </a:effectRef>
          <a:fontRef idx="minor">
            <a:schemeClr val="dk1"/>
          </a:fontRef>
        </dgm:style>
      </dgm:prSet>
      <dgm:spPr/>
      <dgm:t>
        <a:bodyPr/>
        <a:lstStyle/>
        <a:p>
          <a:pPr algn="just" rtl="1"/>
          <a:r>
            <a:rPr lang="fa-IR" sz="1400" b="1" dirty="0">
              <a:cs typeface="B Compset" pitchFamily="2" charset="-78"/>
            </a:rPr>
            <a:t> جنگ تحمیلی ، خروج کارشناسان خارجی و کمبود منابع مالی بسیاری از برنامه های حفاظتی و توسعه ای را با رکود مواجه کرد.</a:t>
          </a:r>
          <a:endParaRPr lang="en-US" sz="1400" b="1" dirty="0">
            <a:cs typeface="B Compset" pitchFamily="2" charset="-78"/>
          </a:endParaRPr>
        </a:p>
      </dgm:t>
    </dgm:pt>
    <dgm:pt modelId="{A5D3AAAA-4710-4EB1-BB03-8991847EA6EE}" type="parTrans" cxnId="{32B10E59-C397-4787-8BEA-7A8A7C11F55A}">
      <dgm:prSet/>
      <dgm:spPr/>
      <dgm:t>
        <a:bodyPr/>
        <a:lstStyle/>
        <a:p>
          <a:endParaRPr lang="en-US"/>
        </a:p>
      </dgm:t>
    </dgm:pt>
    <dgm:pt modelId="{5C750F9D-C2FB-4775-B9AF-D1E215E85B55}" type="sibTrans" cxnId="{32B10E59-C397-4787-8BEA-7A8A7C11F55A}">
      <dgm:prSet/>
      <dgm:spPr/>
      <dgm:t>
        <a:bodyPr/>
        <a:lstStyle/>
        <a:p>
          <a:endParaRPr lang="en-US"/>
        </a:p>
      </dgm:t>
    </dgm:pt>
    <dgm:pt modelId="{75311262-2244-4DDC-9982-090C5FECEA3A}">
      <dgm:prSet custT="1">
        <dgm:style>
          <a:lnRef idx="2">
            <a:schemeClr val="accent2"/>
          </a:lnRef>
          <a:fillRef idx="1">
            <a:schemeClr val="lt1"/>
          </a:fillRef>
          <a:effectRef idx="0">
            <a:schemeClr val="accent2"/>
          </a:effectRef>
          <a:fontRef idx="minor">
            <a:schemeClr val="dk1"/>
          </a:fontRef>
        </dgm:style>
      </dgm:prSet>
      <dgm:spPr/>
      <dgm:t>
        <a:bodyPr/>
        <a:lstStyle/>
        <a:p>
          <a:pPr algn="just" rtl="1"/>
          <a:r>
            <a:rPr lang="fa-IR" sz="1300" b="1" dirty="0">
              <a:cs typeface="B Compset" pitchFamily="2" charset="-78"/>
            </a:rPr>
            <a:t>طرح های بهسازی شهری با رویکرد مرمت بافت (69-1366)</a:t>
          </a:r>
          <a:endParaRPr lang="en-US" sz="1300" b="1" dirty="0">
            <a:cs typeface="B Compset" pitchFamily="2" charset="-78"/>
          </a:endParaRPr>
        </a:p>
      </dgm:t>
    </dgm:pt>
    <dgm:pt modelId="{874A7F38-D2C7-4211-B3A8-702EA0E56AC4}" type="parTrans" cxnId="{8037BF7E-CE86-4C25-9885-1324E2BC205B}">
      <dgm:prSet/>
      <dgm:spPr/>
      <dgm:t>
        <a:bodyPr/>
        <a:lstStyle/>
        <a:p>
          <a:endParaRPr lang="en-US"/>
        </a:p>
      </dgm:t>
    </dgm:pt>
    <dgm:pt modelId="{8DE528B4-3EA1-4419-AFA1-F3F4820A3D81}" type="sibTrans" cxnId="{8037BF7E-CE86-4C25-9885-1324E2BC205B}">
      <dgm:prSet/>
      <dgm:spPr/>
      <dgm:t>
        <a:bodyPr/>
        <a:lstStyle/>
        <a:p>
          <a:endParaRPr lang="en-US"/>
        </a:p>
      </dgm:t>
    </dgm:pt>
    <dgm:pt modelId="{AEA020B4-75A0-4A36-8072-B27805F7B870}">
      <dgm:prSet custT="1">
        <dgm:style>
          <a:lnRef idx="2">
            <a:schemeClr val="accent2"/>
          </a:lnRef>
          <a:fillRef idx="1">
            <a:schemeClr val="lt1"/>
          </a:fillRef>
          <a:effectRef idx="0">
            <a:schemeClr val="accent2"/>
          </a:effectRef>
          <a:fontRef idx="minor">
            <a:schemeClr val="dk1"/>
          </a:fontRef>
        </dgm:style>
      </dgm:prSet>
      <dgm:spPr/>
      <dgm:t>
        <a:bodyPr/>
        <a:lstStyle/>
        <a:p>
          <a:pPr algn="just" rtl="1"/>
          <a:r>
            <a:rPr lang="fa-IR" sz="1400" b="1" dirty="0">
              <a:cs typeface="B Compset" pitchFamily="2" charset="-78"/>
            </a:rPr>
            <a:t> در سال های جنگ تحمیلی موضوع حفاظت از بنا ها از اولویت خارج شد.</a:t>
          </a:r>
          <a:endParaRPr lang="en-US" sz="1400" b="1" dirty="0">
            <a:cs typeface="B Compset" pitchFamily="2" charset="-78"/>
          </a:endParaRPr>
        </a:p>
      </dgm:t>
    </dgm:pt>
    <dgm:pt modelId="{714E028C-63D4-48D8-914E-1821F65FBB90}" type="parTrans" cxnId="{495B428D-8695-41A9-B473-19252A79B7A1}">
      <dgm:prSet/>
      <dgm:spPr/>
      <dgm:t>
        <a:bodyPr/>
        <a:lstStyle/>
        <a:p>
          <a:endParaRPr lang="en-US"/>
        </a:p>
      </dgm:t>
    </dgm:pt>
    <dgm:pt modelId="{56E0B3E0-E2F9-4064-A72F-B880E6DC718E}" type="sibTrans" cxnId="{495B428D-8695-41A9-B473-19252A79B7A1}">
      <dgm:prSet/>
      <dgm:spPr/>
      <dgm:t>
        <a:bodyPr/>
        <a:lstStyle/>
        <a:p>
          <a:endParaRPr lang="en-US"/>
        </a:p>
      </dgm:t>
    </dgm:pt>
    <dgm:pt modelId="{1148B726-8493-4FB5-ACF3-D3C99B911D85}">
      <dgm:prSet custT="1">
        <dgm:style>
          <a:lnRef idx="2">
            <a:schemeClr val="accent2"/>
          </a:lnRef>
          <a:fillRef idx="1">
            <a:schemeClr val="lt1"/>
          </a:fillRef>
          <a:effectRef idx="0">
            <a:schemeClr val="accent2"/>
          </a:effectRef>
          <a:fontRef idx="minor">
            <a:schemeClr val="dk1"/>
          </a:fontRef>
        </dgm:style>
      </dgm:prSet>
      <dgm:spPr/>
      <dgm:t>
        <a:bodyPr/>
        <a:lstStyle/>
        <a:p>
          <a:pPr algn="just" rtl="1"/>
          <a:r>
            <a:rPr lang="fa-IR" sz="1300" b="1" dirty="0">
              <a:cs typeface="B Compset" pitchFamily="2" charset="-78"/>
            </a:rPr>
            <a:t> طرح ” محور های فرهنگی-تاریخی“</a:t>
          </a:r>
          <a:endParaRPr lang="en-US" sz="1300" b="1" dirty="0">
            <a:cs typeface="B Compset" pitchFamily="2" charset="-78"/>
          </a:endParaRPr>
        </a:p>
      </dgm:t>
    </dgm:pt>
    <dgm:pt modelId="{7087E6E7-518F-486B-A59E-E659B34ABB7B}" type="parTrans" cxnId="{72BF36F6-26D0-4D88-A08C-9549C16F582B}">
      <dgm:prSet/>
      <dgm:spPr/>
      <dgm:t>
        <a:bodyPr/>
        <a:lstStyle/>
        <a:p>
          <a:endParaRPr lang="en-US"/>
        </a:p>
      </dgm:t>
    </dgm:pt>
    <dgm:pt modelId="{DAC226C9-C6D9-4D92-B075-A75A1901A19A}" type="sibTrans" cxnId="{72BF36F6-26D0-4D88-A08C-9549C16F582B}">
      <dgm:prSet/>
      <dgm:spPr/>
      <dgm:t>
        <a:bodyPr/>
        <a:lstStyle/>
        <a:p>
          <a:endParaRPr lang="en-US"/>
        </a:p>
      </dgm:t>
    </dgm:pt>
    <dgm:pt modelId="{DE7E04A8-574C-4402-88B7-5A406284682C}">
      <dgm:prSet custT="1">
        <dgm:style>
          <a:lnRef idx="2">
            <a:schemeClr val="accent2"/>
          </a:lnRef>
          <a:fillRef idx="1">
            <a:schemeClr val="lt1"/>
          </a:fillRef>
          <a:effectRef idx="0">
            <a:schemeClr val="accent2"/>
          </a:effectRef>
          <a:fontRef idx="minor">
            <a:schemeClr val="dk1"/>
          </a:fontRef>
        </dgm:style>
      </dgm:prSet>
      <dgm:spPr/>
      <dgm:t>
        <a:bodyPr/>
        <a:lstStyle/>
        <a:p>
          <a:pPr algn="just" rtl="1"/>
          <a:r>
            <a:rPr lang="fa-IR" sz="1300" b="1" dirty="0">
              <a:cs typeface="B Compset" pitchFamily="2" charset="-78"/>
            </a:rPr>
            <a:t> طرح ”نوسازی و بازسازی“ یا طرح تجمیع (73-1371)</a:t>
          </a:r>
          <a:endParaRPr lang="en-US" sz="1300" b="1" dirty="0">
            <a:cs typeface="B Compset" pitchFamily="2" charset="-78"/>
          </a:endParaRPr>
        </a:p>
      </dgm:t>
    </dgm:pt>
    <dgm:pt modelId="{A3848AF7-BBB5-4A65-9366-4DBF233B902B}" type="parTrans" cxnId="{8BF58612-4AC7-429B-B504-295A88DC1B37}">
      <dgm:prSet/>
      <dgm:spPr/>
      <dgm:t>
        <a:bodyPr/>
        <a:lstStyle/>
        <a:p>
          <a:endParaRPr lang="en-US"/>
        </a:p>
      </dgm:t>
    </dgm:pt>
    <dgm:pt modelId="{12EDE918-21EF-467B-8F33-C83F35D2F23D}" type="sibTrans" cxnId="{8BF58612-4AC7-429B-B504-295A88DC1B37}">
      <dgm:prSet/>
      <dgm:spPr/>
      <dgm:t>
        <a:bodyPr/>
        <a:lstStyle/>
        <a:p>
          <a:endParaRPr lang="en-US"/>
        </a:p>
      </dgm:t>
    </dgm:pt>
    <dgm:pt modelId="{351AF91C-640A-433D-8FF7-47274FA64851}">
      <dgm:prSet custT="1">
        <dgm:style>
          <a:lnRef idx="2">
            <a:schemeClr val="accent2"/>
          </a:lnRef>
          <a:fillRef idx="1">
            <a:schemeClr val="lt1"/>
          </a:fillRef>
          <a:effectRef idx="0">
            <a:schemeClr val="accent2"/>
          </a:effectRef>
          <a:fontRef idx="minor">
            <a:schemeClr val="dk1"/>
          </a:fontRef>
        </dgm:style>
      </dgm:prSet>
      <dgm:spPr/>
      <dgm:t>
        <a:bodyPr/>
        <a:lstStyle/>
        <a:p>
          <a:pPr algn="just" rtl="1"/>
          <a:r>
            <a:rPr lang="fa-IR" sz="1300" b="1" dirty="0">
              <a:cs typeface="B Compset" pitchFamily="2" charset="-78"/>
            </a:rPr>
            <a:t> طرح ”بافت های مساله دار شهری“ (76-1373)</a:t>
          </a:r>
          <a:endParaRPr lang="en-US" sz="1300" b="1" dirty="0">
            <a:cs typeface="B Compset" pitchFamily="2" charset="-78"/>
          </a:endParaRPr>
        </a:p>
      </dgm:t>
    </dgm:pt>
    <dgm:pt modelId="{B9C96C53-EF7A-4CCA-AF1D-C140246009E8}" type="parTrans" cxnId="{CDF4B918-07EC-432E-A54D-B9F542676D21}">
      <dgm:prSet/>
      <dgm:spPr/>
      <dgm:t>
        <a:bodyPr/>
        <a:lstStyle/>
        <a:p>
          <a:endParaRPr lang="en-US"/>
        </a:p>
      </dgm:t>
    </dgm:pt>
    <dgm:pt modelId="{A28EBC4C-39AB-4EE9-A80A-98D8FB156AA8}" type="sibTrans" cxnId="{CDF4B918-07EC-432E-A54D-B9F542676D21}">
      <dgm:prSet/>
      <dgm:spPr/>
      <dgm:t>
        <a:bodyPr/>
        <a:lstStyle/>
        <a:p>
          <a:endParaRPr lang="en-US"/>
        </a:p>
      </dgm:t>
    </dgm:pt>
    <dgm:pt modelId="{5B2C14A1-ED7E-449F-ACDA-B640D5887003}" type="pres">
      <dgm:prSet presAssocID="{93BAD68D-6230-4A1F-92A7-7ADD1ED11C59}" presName="diagram" presStyleCnt="0">
        <dgm:presLayoutVars>
          <dgm:dir/>
          <dgm:animLvl val="lvl"/>
          <dgm:resizeHandles val="exact"/>
        </dgm:presLayoutVars>
      </dgm:prSet>
      <dgm:spPr/>
    </dgm:pt>
    <dgm:pt modelId="{CF181D86-197E-4338-982A-44F5D4676F27}" type="pres">
      <dgm:prSet presAssocID="{AE4544DC-1EFA-4F34-ACB8-5470EAF95899}" presName="compNode" presStyleCnt="0"/>
      <dgm:spPr/>
    </dgm:pt>
    <dgm:pt modelId="{C9DB3A3C-EA81-4855-93E1-E4D39EDA0774}" type="pres">
      <dgm:prSet presAssocID="{AE4544DC-1EFA-4F34-ACB8-5470EAF95899}" presName="childRect" presStyleLbl="bgAcc1" presStyleIdx="0" presStyleCnt="2" custScaleY="112847">
        <dgm:presLayoutVars>
          <dgm:bulletEnabled val="1"/>
        </dgm:presLayoutVars>
      </dgm:prSet>
      <dgm:spPr/>
    </dgm:pt>
    <dgm:pt modelId="{CD33252B-6DA7-4CE0-A642-0EAEAB2E4943}" type="pres">
      <dgm:prSet presAssocID="{AE4544DC-1EFA-4F34-ACB8-5470EAF95899}" presName="parentText" presStyleLbl="node1" presStyleIdx="0" presStyleCnt="0">
        <dgm:presLayoutVars>
          <dgm:chMax val="0"/>
          <dgm:bulletEnabled val="1"/>
        </dgm:presLayoutVars>
      </dgm:prSet>
      <dgm:spPr/>
    </dgm:pt>
    <dgm:pt modelId="{7F45CBCF-D33E-4BFD-ABE2-8426BEB8F113}" type="pres">
      <dgm:prSet presAssocID="{AE4544DC-1EFA-4F34-ACB8-5470EAF95899}" presName="parentRect" presStyleLbl="alignNode1" presStyleIdx="0" presStyleCnt="2" custScaleY="135809" custLinFactNeighborY="17275"/>
      <dgm:spPr/>
    </dgm:pt>
    <dgm:pt modelId="{AA5300CE-63E0-4A6B-AC0B-AC6E16AF3231}" type="pres">
      <dgm:prSet presAssocID="{AE4544DC-1EFA-4F34-ACB8-5470EAF95899}" presName="adorn" presStyleLbl="fgAccFollowNode1" presStyleIdx="0" presStyleCnt="2"/>
      <dgm:spPr/>
    </dgm:pt>
    <dgm:pt modelId="{302452AA-A7FC-4246-888D-C2B5EE503CF9}" type="pres">
      <dgm:prSet presAssocID="{78DFD6E8-CF59-4DF3-BB05-A373651AE7A9}" presName="sibTrans" presStyleLbl="sibTrans2D1" presStyleIdx="0" presStyleCnt="0"/>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1" presStyleCnt="2" custScaleY="108927">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1" presStyleCnt="2" custScaleY="146254" custLinFactNeighborY="22498"/>
      <dgm:spPr/>
    </dgm:pt>
    <dgm:pt modelId="{C39D9A0A-C6C0-451C-B024-3D6A055CD05F}" type="pres">
      <dgm:prSet presAssocID="{36210739-375D-4B3D-BE4B-9A9CD16D8714}" presName="adorn" presStyleLbl="fgAccFollowNode1" presStyleIdx="1" presStyleCnt="2"/>
      <dgm:spPr/>
    </dgm:pt>
  </dgm:ptLst>
  <dgm:cxnLst>
    <dgm:cxn modelId="{34EA6F08-2C8A-45C7-A643-973D8358A8A5}" type="presOf" srcId="{DE7E04A8-574C-4402-88B7-5A406284682C}" destId="{1F2CBEDB-56E0-440B-9A2C-80237CF33D6E}" srcOrd="0" destOrd="2" presId="urn:microsoft.com/office/officeart/2005/8/layout/bList2"/>
    <dgm:cxn modelId="{602DA311-DB0C-4DEB-86E7-96B46DF1E690}" type="presOf" srcId="{CBEEE3A7-35A8-4D06-9290-64B9AE75CC8D}" destId="{C9DB3A3C-EA81-4855-93E1-E4D39EDA0774}" srcOrd="0" destOrd="0" presId="urn:microsoft.com/office/officeart/2005/8/layout/bList2"/>
    <dgm:cxn modelId="{8BF58612-4AC7-429B-B504-295A88DC1B37}" srcId="{36210739-375D-4B3D-BE4B-9A9CD16D8714}" destId="{DE7E04A8-574C-4402-88B7-5A406284682C}" srcOrd="2" destOrd="0" parTransId="{A3848AF7-BBB5-4A65-9366-4DBF233B902B}" sibTransId="{12EDE918-21EF-467B-8F33-C83F35D2F23D}"/>
    <dgm:cxn modelId="{CDF4B918-07EC-432E-A54D-B9F542676D21}" srcId="{36210739-375D-4B3D-BE4B-9A9CD16D8714}" destId="{351AF91C-640A-433D-8FF7-47274FA64851}" srcOrd="3" destOrd="0" parTransId="{B9C96C53-EF7A-4CCA-AF1D-C140246009E8}" sibTransId="{A28EBC4C-39AB-4EE9-A80A-98D8FB156AA8}"/>
    <dgm:cxn modelId="{7FD2773C-FEC2-4245-A92C-F0B11CB985C6}" srcId="{93BAD68D-6230-4A1F-92A7-7ADD1ED11C59}" destId="{36210739-375D-4B3D-BE4B-9A9CD16D8714}" srcOrd="1" destOrd="0" parTransId="{8025D927-C9A8-48E6-90EF-BE3BCC1FBB7E}" sibTransId="{74179F30-212E-44C7-A8DF-F2C72CEB3943}"/>
    <dgm:cxn modelId="{FC4E8960-83C8-442E-8766-A33C11487F02}" type="presOf" srcId="{AEA020B4-75A0-4A36-8072-B27805F7B870}" destId="{C9DB3A3C-EA81-4855-93E1-E4D39EDA0774}" srcOrd="0" destOrd="1" presId="urn:microsoft.com/office/officeart/2005/8/layout/bList2"/>
    <dgm:cxn modelId="{28A21953-047F-4992-9B85-FC39B8793AA1}" srcId="{93BAD68D-6230-4A1F-92A7-7ADD1ED11C59}" destId="{AE4544DC-1EFA-4F34-ACB8-5470EAF95899}" srcOrd="0" destOrd="0" parTransId="{51DDF250-834E-4124-AD42-07F8B6A106D1}" sibTransId="{78DFD6E8-CF59-4DF3-BB05-A373651AE7A9}"/>
    <dgm:cxn modelId="{32B10E59-C397-4787-8BEA-7A8A7C11F55A}" srcId="{AE4544DC-1EFA-4F34-ACB8-5470EAF95899}" destId="{CBEEE3A7-35A8-4D06-9290-64B9AE75CC8D}" srcOrd="0" destOrd="0" parTransId="{A5D3AAAA-4710-4EB1-BB03-8991847EA6EE}" sibTransId="{5C750F9D-C2FB-4775-B9AF-D1E215E85B55}"/>
    <dgm:cxn modelId="{16CFD77B-2C5B-4715-B346-54D7C94C5D5B}" type="presOf" srcId="{351AF91C-640A-433D-8FF7-47274FA64851}" destId="{1F2CBEDB-56E0-440B-9A2C-80237CF33D6E}" srcOrd="0" destOrd="3" presId="urn:microsoft.com/office/officeart/2005/8/layout/bList2"/>
    <dgm:cxn modelId="{8037BF7E-CE86-4C25-9885-1324E2BC205B}" srcId="{36210739-375D-4B3D-BE4B-9A9CD16D8714}" destId="{75311262-2244-4DDC-9982-090C5FECEA3A}" srcOrd="0" destOrd="0" parTransId="{874A7F38-D2C7-4211-B3A8-702EA0E56AC4}" sibTransId="{8DE528B4-3EA1-4419-AFA1-F3F4820A3D81}"/>
    <dgm:cxn modelId="{495B428D-8695-41A9-B473-19252A79B7A1}" srcId="{AE4544DC-1EFA-4F34-ACB8-5470EAF95899}" destId="{AEA020B4-75A0-4A36-8072-B27805F7B870}" srcOrd="1" destOrd="0" parTransId="{714E028C-63D4-48D8-914E-1821F65FBB90}" sibTransId="{56E0B3E0-E2F9-4064-A72F-B880E6DC718E}"/>
    <dgm:cxn modelId="{889A4092-7E23-45F9-BE63-DF516C6CFE5A}" type="presOf" srcId="{AE4544DC-1EFA-4F34-ACB8-5470EAF95899}" destId="{7F45CBCF-D33E-4BFD-ABE2-8426BEB8F113}" srcOrd="1" destOrd="0" presId="urn:microsoft.com/office/officeart/2005/8/layout/bList2"/>
    <dgm:cxn modelId="{5ADC9A9D-DC28-4F25-B70B-742B37810855}" type="presOf" srcId="{78DFD6E8-CF59-4DF3-BB05-A373651AE7A9}" destId="{302452AA-A7FC-4246-888D-C2B5EE503CF9}" srcOrd="0" destOrd="0" presId="urn:microsoft.com/office/officeart/2005/8/layout/bList2"/>
    <dgm:cxn modelId="{EC1BCFAB-BFD1-4AA3-9857-9AB5E1B29628}" type="presOf" srcId="{1148B726-8493-4FB5-ACF3-D3C99B911D85}" destId="{1F2CBEDB-56E0-440B-9A2C-80237CF33D6E}" srcOrd="0" destOrd="1" presId="urn:microsoft.com/office/officeart/2005/8/layout/bList2"/>
    <dgm:cxn modelId="{45B6C1C6-B40F-4C5F-ACC7-7AFA2633E062}" type="presOf" srcId="{AE4544DC-1EFA-4F34-ACB8-5470EAF95899}" destId="{CD33252B-6DA7-4CE0-A642-0EAEAB2E4943}" srcOrd="0" destOrd="0" presId="urn:microsoft.com/office/officeart/2005/8/layout/bList2"/>
    <dgm:cxn modelId="{4717C4C6-DE05-4A1F-8DE6-22582D918297}" type="presOf" srcId="{93BAD68D-6230-4A1F-92A7-7ADD1ED11C59}" destId="{5B2C14A1-ED7E-449F-ACDA-B640D5887003}" srcOrd="0" destOrd="0" presId="urn:microsoft.com/office/officeart/2005/8/layout/bList2"/>
    <dgm:cxn modelId="{16DB8ECE-C092-4CC2-BED2-EBC2A32D2A4B}" type="presOf" srcId="{36210739-375D-4B3D-BE4B-9A9CD16D8714}" destId="{EF50DEA4-436F-4DBC-8E25-E1022444975F}" srcOrd="1" destOrd="0" presId="urn:microsoft.com/office/officeart/2005/8/layout/bList2"/>
    <dgm:cxn modelId="{72BF36F6-26D0-4D88-A08C-9549C16F582B}" srcId="{36210739-375D-4B3D-BE4B-9A9CD16D8714}" destId="{1148B726-8493-4FB5-ACF3-D3C99B911D85}" srcOrd="1" destOrd="0" parTransId="{7087E6E7-518F-486B-A59E-E659B34ABB7B}" sibTransId="{DAC226C9-C6D9-4D92-B075-A75A1901A19A}"/>
    <dgm:cxn modelId="{96CBA1FE-0644-402F-A361-DA24B9689B37}" type="presOf" srcId="{75311262-2244-4DDC-9982-090C5FECEA3A}" destId="{1F2CBEDB-56E0-440B-9A2C-80237CF33D6E}" srcOrd="0" destOrd="0" presId="urn:microsoft.com/office/officeart/2005/8/layout/bList2"/>
    <dgm:cxn modelId="{8538C2FE-8809-454D-B573-0B4413FD0A45}" type="presOf" srcId="{36210739-375D-4B3D-BE4B-9A9CD16D8714}" destId="{0E2486E5-D388-4317-AD24-72149BAA046F}" srcOrd="0" destOrd="0" presId="urn:microsoft.com/office/officeart/2005/8/layout/bList2"/>
    <dgm:cxn modelId="{7DA20F3B-BA7D-40D0-AFE9-AAB5EBC509AC}" type="presParOf" srcId="{5B2C14A1-ED7E-449F-ACDA-B640D5887003}" destId="{CF181D86-197E-4338-982A-44F5D4676F27}" srcOrd="0" destOrd="0" presId="urn:microsoft.com/office/officeart/2005/8/layout/bList2"/>
    <dgm:cxn modelId="{94E7F4B5-B1B6-485B-94EE-D012A525EBCA}" type="presParOf" srcId="{CF181D86-197E-4338-982A-44F5D4676F27}" destId="{C9DB3A3C-EA81-4855-93E1-E4D39EDA0774}" srcOrd="0" destOrd="0" presId="urn:microsoft.com/office/officeart/2005/8/layout/bList2"/>
    <dgm:cxn modelId="{59E0979C-2D9E-485A-B45A-F57FEEC73674}" type="presParOf" srcId="{CF181D86-197E-4338-982A-44F5D4676F27}" destId="{CD33252B-6DA7-4CE0-A642-0EAEAB2E4943}" srcOrd="1" destOrd="0" presId="urn:microsoft.com/office/officeart/2005/8/layout/bList2"/>
    <dgm:cxn modelId="{58DFFD14-4111-426A-B8D8-61E6535E5FB2}" type="presParOf" srcId="{CF181D86-197E-4338-982A-44F5D4676F27}" destId="{7F45CBCF-D33E-4BFD-ABE2-8426BEB8F113}" srcOrd="2" destOrd="0" presId="urn:microsoft.com/office/officeart/2005/8/layout/bList2"/>
    <dgm:cxn modelId="{4170F4FE-6BF3-4E54-A2A8-21CDD1308041}" type="presParOf" srcId="{CF181D86-197E-4338-982A-44F5D4676F27}" destId="{AA5300CE-63E0-4A6B-AC0B-AC6E16AF3231}" srcOrd="3" destOrd="0" presId="urn:microsoft.com/office/officeart/2005/8/layout/bList2"/>
    <dgm:cxn modelId="{65895AE5-E0D5-4E94-972D-10FCABB5B1F2}" type="presParOf" srcId="{5B2C14A1-ED7E-449F-ACDA-B640D5887003}" destId="{302452AA-A7FC-4246-888D-C2B5EE503CF9}" srcOrd="1" destOrd="0" presId="urn:microsoft.com/office/officeart/2005/8/layout/bList2"/>
    <dgm:cxn modelId="{C3D4BE47-77E0-45EE-B496-4E70CE100BB7}" type="presParOf" srcId="{5B2C14A1-ED7E-449F-ACDA-B640D5887003}" destId="{653304B8-199D-4791-9492-2D55F2CEBC2C}" srcOrd="2" destOrd="0" presId="urn:microsoft.com/office/officeart/2005/8/layout/bList2"/>
    <dgm:cxn modelId="{32AE195A-6953-4976-8826-1BCA04EF8D86}" type="presParOf" srcId="{653304B8-199D-4791-9492-2D55F2CEBC2C}" destId="{1F2CBEDB-56E0-440B-9A2C-80237CF33D6E}" srcOrd="0" destOrd="0" presId="urn:microsoft.com/office/officeart/2005/8/layout/bList2"/>
    <dgm:cxn modelId="{13B1191F-506D-4EB5-B9AF-93CC1AF30F90}" type="presParOf" srcId="{653304B8-199D-4791-9492-2D55F2CEBC2C}" destId="{0E2486E5-D388-4317-AD24-72149BAA046F}" srcOrd="1" destOrd="0" presId="urn:microsoft.com/office/officeart/2005/8/layout/bList2"/>
    <dgm:cxn modelId="{0355947C-F9DA-41EB-B175-3C8B7F6B0DBC}" type="presParOf" srcId="{653304B8-199D-4791-9492-2D55F2CEBC2C}" destId="{EF50DEA4-436F-4DBC-8E25-E1022444975F}" srcOrd="2" destOrd="0" presId="urn:microsoft.com/office/officeart/2005/8/layout/bList2"/>
    <dgm:cxn modelId="{FF7E696D-6BED-422C-8B33-93B59F1DCA18}"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dgm:t>
        <a:bodyPr/>
        <a:lstStyle/>
        <a:p>
          <a:pPr algn="ctr"/>
          <a:r>
            <a:rPr lang="fa-IR" b="1" dirty="0">
              <a:cs typeface="B Compset" pitchFamily="2" charset="-78"/>
            </a:rPr>
            <a:t>قاجار تا پهلوی اول</a:t>
          </a:r>
          <a:endParaRPr lang="en-US" b="1" dirty="0">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effectLst>
                <a:glow rad="139700">
                  <a:schemeClr val="accent2">
                    <a:satMod val="175000"/>
                    <a:alpha val="40000"/>
                  </a:schemeClr>
                </a:glow>
              </a:effectLst>
              <a:cs typeface="B Compset" pitchFamily="2" charset="-78"/>
            </a:rPr>
            <a:t>دوران پس از انقلاب</a:t>
          </a:r>
          <a:endParaRPr lang="en-US" b="1" dirty="0">
            <a:effectLst>
              <a:glow rad="139700">
                <a:schemeClr val="accent2">
                  <a:satMod val="175000"/>
                  <a:alpha val="40000"/>
                </a:schemeClr>
              </a:glow>
            </a:effectLst>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dgm:spPr/>
      <dgm:t>
        <a:bodyPr/>
        <a:lstStyle/>
        <a:p>
          <a:pPr algn="ctr"/>
          <a:r>
            <a:rPr lang="fa-IR" b="1" dirty="0">
              <a:cs typeface="B Compset" pitchFamily="2" charset="-78"/>
            </a:rPr>
            <a:t>پهلوی دوم تا پیروزی انقلاب</a:t>
          </a:r>
          <a:endParaRPr lang="en-US" b="1" dirty="0">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E70D0E0C-0C49-4155-9BBC-1AAE59E13002}" type="presOf" srcId="{7B159E21-7EDD-4029-B778-024A01ADDD49}" destId="{A41BE783-27D5-4F08-A758-0827DF54CA67}" srcOrd="0" destOrd="0" presId="urn:microsoft.com/office/officeart/2005/8/layout/arrow2"/>
    <dgm:cxn modelId="{2B72D63A-8FB8-44C7-8E90-F553D7DF499B}" type="presOf" srcId="{7973789D-4E58-48FA-8DE9-BB9F255BE7E0}" destId="{9D8C664A-663B-4A56-9FD7-845B72DB540F}" srcOrd="0" destOrd="0" presId="urn:microsoft.com/office/officeart/2005/8/layout/arrow2"/>
    <dgm:cxn modelId="{4C964153-909F-488F-965E-788A32F1B794}" type="presOf" srcId="{36122D76-475D-4B07-B6A7-B39304637022}" destId="{3ED345B2-22B0-4E14-9725-4D7C28372A1C}"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471C0CED-4515-4246-B4D4-3685E7C0442A}" type="presOf" srcId="{2ED41BBE-FB95-4505-AC66-950018751F65}" destId="{15A9CFBB-77F5-45FC-BB5D-C7D508B28917}" srcOrd="0" destOrd="0" presId="urn:microsoft.com/office/officeart/2005/8/layout/arrow2"/>
    <dgm:cxn modelId="{8A36BFB8-452B-44ED-98F7-C6F76C3646E1}" type="presParOf" srcId="{3ED345B2-22B0-4E14-9725-4D7C28372A1C}" destId="{4F813C2A-5F87-4069-AF2F-90DA3288ED6A}" srcOrd="0" destOrd="0" presId="urn:microsoft.com/office/officeart/2005/8/layout/arrow2"/>
    <dgm:cxn modelId="{7737448B-1560-40F8-BF11-4D0153812443}" type="presParOf" srcId="{3ED345B2-22B0-4E14-9725-4D7C28372A1C}" destId="{E3ACEB1A-F475-4257-89BD-DB7AD3295B42}" srcOrd="1" destOrd="0" presId="urn:microsoft.com/office/officeart/2005/8/layout/arrow2"/>
    <dgm:cxn modelId="{4FDFA6FF-0EAD-495C-B720-A319A772D5DE}" type="presParOf" srcId="{E3ACEB1A-F475-4257-89BD-DB7AD3295B42}" destId="{95C357B4-1BE2-472E-98FB-E6EB6FFC57DB}" srcOrd="0" destOrd="0" presId="urn:microsoft.com/office/officeart/2005/8/layout/arrow2"/>
    <dgm:cxn modelId="{4FFCA07F-4F14-44CB-9238-24EA99BF8984}" type="presParOf" srcId="{E3ACEB1A-F475-4257-89BD-DB7AD3295B42}" destId="{15A9CFBB-77F5-45FC-BB5D-C7D508B28917}" srcOrd="1" destOrd="0" presId="urn:microsoft.com/office/officeart/2005/8/layout/arrow2"/>
    <dgm:cxn modelId="{99099C00-0942-4928-BF52-DF9E14CA27C4}" type="presParOf" srcId="{E3ACEB1A-F475-4257-89BD-DB7AD3295B42}" destId="{7A1B6575-1D1C-4E48-BC05-037BAC4AE297}" srcOrd="2" destOrd="0" presId="urn:microsoft.com/office/officeart/2005/8/layout/arrow2"/>
    <dgm:cxn modelId="{11D04285-78B8-4E2A-A174-E2F4C4EE607D}" type="presParOf" srcId="{E3ACEB1A-F475-4257-89BD-DB7AD3295B42}" destId="{A41BE783-27D5-4F08-A758-0827DF54CA67}" srcOrd="3" destOrd="0" presId="urn:microsoft.com/office/officeart/2005/8/layout/arrow2"/>
    <dgm:cxn modelId="{40D08CC3-FDE4-4907-9228-F425D2DB7421}" type="presParOf" srcId="{E3ACEB1A-F475-4257-89BD-DB7AD3295B42}" destId="{10B8BDE0-3E24-4D98-BE08-E23DFDF95198}" srcOrd="4" destOrd="0" presId="urn:microsoft.com/office/officeart/2005/8/layout/arrow2"/>
    <dgm:cxn modelId="{D9C0B365-6190-4DF5-AD31-02619E5021D8}"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از تشکیل سازمان میراث فرهنگی تا کنون (1387)</a:t>
          </a:r>
          <a:endParaRPr lang="en-US" sz="1600" b="1"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75311262-2244-4DDC-9982-090C5FECEA3A}">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آغاز نهضت ”احیا و بهره برداری بنا های تاریخی“ با هدف ”توسعه گردشگری“</a:t>
          </a:r>
          <a:endParaRPr lang="en-US" sz="1400" b="1" dirty="0">
            <a:cs typeface="B Compset" pitchFamily="2" charset="-78"/>
          </a:endParaRPr>
        </a:p>
      </dgm:t>
    </dgm:pt>
    <dgm:pt modelId="{874A7F38-D2C7-4211-B3A8-702EA0E56AC4}" type="parTrans" cxnId="{8037BF7E-CE86-4C25-9885-1324E2BC205B}">
      <dgm:prSet/>
      <dgm:spPr/>
      <dgm:t>
        <a:bodyPr/>
        <a:lstStyle/>
        <a:p>
          <a:endParaRPr lang="en-US"/>
        </a:p>
      </dgm:t>
    </dgm:pt>
    <dgm:pt modelId="{8DE528B4-3EA1-4419-AFA1-F3F4820A3D81}" type="sibTrans" cxnId="{8037BF7E-CE86-4C25-9885-1324E2BC205B}">
      <dgm:prSet/>
      <dgm:spPr/>
      <dgm:t>
        <a:bodyPr/>
        <a:lstStyle/>
        <a:p>
          <a:endParaRPr lang="en-US"/>
        </a:p>
      </dgm:t>
    </dgm:pt>
    <dgm:pt modelId="{CAABCE5D-1CA6-4F57-8F98-02490D8012A0}">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”قانون نوسازی و عمران شهری“ و اقدامات گسترده در بافت های شهری (1374)</a:t>
          </a:r>
          <a:endParaRPr lang="en-US" sz="1400" b="1" dirty="0">
            <a:cs typeface="B Compset" pitchFamily="2" charset="-78"/>
          </a:endParaRPr>
        </a:p>
      </dgm:t>
    </dgm:pt>
    <dgm:pt modelId="{070EFE96-4E50-463F-8CED-B1E594593C7A}" type="parTrans" cxnId="{A32CEC41-A2B5-4591-9674-6EB19E15EC96}">
      <dgm:prSet/>
      <dgm:spPr/>
      <dgm:t>
        <a:bodyPr/>
        <a:lstStyle/>
        <a:p>
          <a:endParaRPr lang="en-US"/>
        </a:p>
      </dgm:t>
    </dgm:pt>
    <dgm:pt modelId="{9774C1E6-4A0E-41C2-A55C-89904C75F0D6}" type="sibTrans" cxnId="{A32CEC41-A2B5-4591-9674-6EB19E15EC96}">
      <dgm:prSet/>
      <dgm:spPr/>
      <dgm:t>
        <a:bodyPr/>
        <a:lstStyle/>
        <a:p>
          <a:endParaRPr lang="en-US"/>
        </a:p>
      </dgm:t>
    </dgm:pt>
    <dgm:pt modelId="{5B2C14A1-ED7E-449F-ACDA-B640D5887003}" type="pres">
      <dgm:prSet presAssocID="{93BAD68D-6230-4A1F-92A7-7ADD1ED11C59}" presName="diagram" presStyleCnt="0">
        <dgm:presLayoutVars>
          <dgm:dir/>
          <dgm:animLvl val="lvl"/>
          <dgm:resizeHandles val="exact"/>
        </dgm:presLayoutVars>
      </dgm:prSet>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0" presStyleCnt="1">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0" presStyleCnt="1" custScaleY="146254" custLinFactNeighborY="22498"/>
      <dgm:spPr/>
    </dgm:pt>
    <dgm:pt modelId="{C39D9A0A-C6C0-451C-B024-3D6A055CD05F}" type="pres">
      <dgm:prSet presAssocID="{36210739-375D-4B3D-BE4B-9A9CD16D8714}" presName="adorn" presStyleLbl="fgAccFollowNode1" presStyleIdx="0" presStyleCnt="1"/>
      <dgm:spPr/>
    </dgm:pt>
  </dgm:ptLst>
  <dgm:cxnLst>
    <dgm:cxn modelId="{7FD2773C-FEC2-4245-A92C-F0B11CB985C6}" srcId="{93BAD68D-6230-4A1F-92A7-7ADD1ED11C59}" destId="{36210739-375D-4B3D-BE4B-9A9CD16D8714}" srcOrd="0" destOrd="0" parTransId="{8025D927-C9A8-48E6-90EF-BE3BCC1FBB7E}" sibTransId="{74179F30-212E-44C7-A8DF-F2C72CEB3943}"/>
    <dgm:cxn modelId="{4ADFE13F-0B31-4754-9D75-6C0E246361B9}" type="presOf" srcId="{93BAD68D-6230-4A1F-92A7-7ADD1ED11C59}" destId="{5B2C14A1-ED7E-449F-ACDA-B640D5887003}" srcOrd="0" destOrd="0" presId="urn:microsoft.com/office/officeart/2005/8/layout/bList2"/>
    <dgm:cxn modelId="{A32CEC41-A2B5-4591-9674-6EB19E15EC96}" srcId="{36210739-375D-4B3D-BE4B-9A9CD16D8714}" destId="{CAABCE5D-1CA6-4F57-8F98-02490D8012A0}" srcOrd="1" destOrd="0" parTransId="{070EFE96-4E50-463F-8CED-B1E594593C7A}" sibTransId="{9774C1E6-4A0E-41C2-A55C-89904C75F0D6}"/>
    <dgm:cxn modelId="{B6217E4A-7C28-4402-8B40-6804B53D1F9E}" type="presOf" srcId="{36210739-375D-4B3D-BE4B-9A9CD16D8714}" destId="{EF50DEA4-436F-4DBC-8E25-E1022444975F}" srcOrd="1" destOrd="0" presId="urn:microsoft.com/office/officeart/2005/8/layout/bList2"/>
    <dgm:cxn modelId="{8037BF7E-CE86-4C25-9885-1324E2BC205B}" srcId="{36210739-375D-4B3D-BE4B-9A9CD16D8714}" destId="{75311262-2244-4DDC-9982-090C5FECEA3A}" srcOrd="0" destOrd="0" parTransId="{874A7F38-D2C7-4211-B3A8-702EA0E56AC4}" sibTransId="{8DE528B4-3EA1-4419-AFA1-F3F4820A3D81}"/>
    <dgm:cxn modelId="{6B78EC86-AAD6-4360-A106-C287CE9763AD}" type="presOf" srcId="{75311262-2244-4DDC-9982-090C5FECEA3A}" destId="{1F2CBEDB-56E0-440B-9A2C-80237CF33D6E}" srcOrd="0" destOrd="0" presId="urn:microsoft.com/office/officeart/2005/8/layout/bList2"/>
    <dgm:cxn modelId="{01F37ED3-E973-4D2D-A6E0-4C5C3E42BA00}" type="presOf" srcId="{CAABCE5D-1CA6-4F57-8F98-02490D8012A0}" destId="{1F2CBEDB-56E0-440B-9A2C-80237CF33D6E}" srcOrd="0" destOrd="1" presId="urn:microsoft.com/office/officeart/2005/8/layout/bList2"/>
    <dgm:cxn modelId="{02E218FD-1B98-4ABB-891C-237AD03E7A22}" type="presOf" srcId="{36210739-375D-4B3D-BE4B-9A9CD16D8714}" destId="{0E2486E5-D388-4317-AD24-72149BAA046F}" srcOrd="0" destOrd="0" presId="urn:microsoft.com/office/officeart/2005/8/layout/bList2"/>
    <dgm:cxn modelId="{731BE4CF-C82F-4B10-B2CF-8E1D25E3FC55}" type="presParOf" srcId="{5B2C14A1-ED7E-449F-ACDA-B640D5887003}" destId="{653304B8-199D-4791-9492-2D55F2CEBC2C}" srcOrd="0" destOrd="0" presId="urn:microsoft.com/office/officeart/2005/8/layout/bList2"/>
    <dgm:cxn modelId="{3E535A65-D438-4F85-BF05-D715F29F2142}" type="presParOf" srcId="{653304B8-199D-4791-9492-2D55F2CEBC2C}" destId="{1F2CBEDB-56E0-440B-9A2C-80237CF33D6E}" srcOrd="0" destOrd="0" presId="urn:microsoft.com/office/officeart/2005/8/layout/bList2"/>
    <dgm:cxn modelId="{77803FD6-35F6-48E2-B247-51F21936007E}" type="presParOf" srcId="{653304B8-199D-4791-9492-2D55F2CEBC2C}" destId="{0E2486E5-D388-4317-AD24-72149BAA046F}" srcOrd="1" destOrd="0" presId="urn:microsoft.com/office/officeart/2005/8/layout/bList2"/>
    <dgm:cxn modelId="{2565E588-F237-4189-A7C2-5F3EAA47703A}" type="presParOf" srcId="{653304B8-199D-4791-9492-2D55F2CEBC2C}" destId="{EF50DEA4-436F-4DBC-8E25-E1022444975F}" srcOrd="2" destOrd="0" presId="urn:microsoft.com/office/officeart/2005/8/layout/bList2"/>
    <dgm:cxn modelId="{5994BABC-74A9-4EFB-B765-7AD217F8DE17}"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FDAE26-B190-4F42-AF88-FC2F94690F4D}" type="doc">
      <dgm:prSet loTypeId="urn:microsoft.com/office/officeart/2005/8/layout/radial4" loCatId="relationship" qsTypeId="urn:microsoft.com/office/officeart/2005/8/quickstyle/3d3" qsCatId="3D" csTypeId="urn:microsoft.com/office/officeart/2005/8/colors/accent1_2" csCatId="accent1" phldr="1"/>
      <dgm:spPr/>
      <dgm:t>
        <a:bodyPr/>
        <a:lstStyle/>
        <a:p>
          <a:endParaRPr lang="en-US"/>
        </a:p>
      </dgm:t>
    </dgm:pt>
    <dgm:pt modelId="{19436394-7F29-4262-A86D-D117C31ADE45}">
      <dgm:prSet phldrT="[Text]" custT="1"/>
      <dgm:spPr/>
      <dgm:t>
        <a:bodyPr/>
        <a:lstStyle/>
        <a:p>
          <a:pPr rtl="1"/>
          <a:r>
            <a:rPr lang="fa-IR" sz="2400" b="1" kern="1200" dirty="0">
              <a:cs typeface="B Compset" pitchFamily="2" charset="-78"/>
            </a:rPr>
            <a:t>مهمترین روشهای مداخله در بافتهای قدیمی </a:t>
          </a:r>
          <a:endParaRPr lang="en-US" sz="2400" b="1" kern="1200" dirty="0">
            <a:latin typeface="Tahoma" pitchFamily="34" charset="0"/>
            <a:ea typeface="Times New Roman" pitchFamily="18" charset="0"/>
            <a:cs typeface="B Compset" pitchFamily="2" charset="-78"/>
          </a:endParaRPr>
        </a:p>
      </dgm:t>
    </dgm:pt>
    <dgm:pt modelId="{8ACB5BF7-CCFC-493F-B983-0F0A73AA6507}" type="parTrans" cxnId="{3482CFF4-1190-40A1-9DFB-10229725CEEA}">
      <dgm:prSet/>
      <dgm:spPr/>
      <dgm:t>
        <a:bodyPr/>
        <a:lstStyle/>
        <a:p>
          <a:endParaRPr lang="en-US"/>
        </a:p>
      </dgm:t>
    </dgm:pt>
    <dgm:pt modelId="{BDDBFE0D-E1E0-45DB-A8FA-2B8FB7B46DDE}" type="sibTrans" cxnId="{3482CFF4-1190-40A1-9DFB-10229725CEEA}">
      <dgm:prSet/>
      <dgm:spPr/>
      <dgm:t>
        <a:bodyPr/>
        <a:lstStyle/>
        <a:p>
          <a:endParaRPr lang="en-US"/>
        </a:p>
      </dgm:t>
    </dgm:pt>
    <dgm:pt modelId="{316FDDC6-DF61-4D69-8187-216938CCB6AA}">
      <dgm:prSet phldrT="[Text]" custT="1"/>
      <dgm:spPr/>
      <dgm:t>
        <a:bodyPr/>
        <a:lstStyle/>
        <a:p>
          <a:r>
            <a:rPr lang="fa-IR" sz="2400" b="0">
              <a:cs typeface="B Compset" pitchFamily="2" charset="-78"/>
            </a:rPr>
            <a:t>3- روش بازسازی شهری</a:t>
          </a:r>
          <a:endParaRPr lang="en-US" sz="2400" b="0" dirty="0">
            <a:cs typeface="B Compset" pitchFamily="2" charset="-78"/>
          </a:endParaRPr>
        </a:p>
      </dgm:t>
    </dgm:pt>
    <dgm:pt modelId="{47BD3829-F588-4E0D-A476-472A45F57A79}" type="parTrans" cxnId="{9609A631-8690-4DD4-9A09-11E3528AB761}">
      <dgm:prSet/>
      <dgm:spPr/>
      <dgm:t>
        <a:bodyPr/>
        <a:lstStyle/>
        <a:p>
          <a:endParaRPr lang="en-US" sz="1800">
            <a:cs typeface="B Compset" pitchFamily="2" charset="-78"/>
          </a:endParaRPr>
        </a:p>
      </dgm:t>
    </dgm:pt>
    <dgm:pt modelId="{94DD9319-9476-4D52-B66E-561D2735CBBB}" type="sibTrans" cxnId="{9609A631-8690-4DD4-9A09-11E3528AB761}">
      <dgm:prSet/>
      <dgm:spPr/>
      <dgm:t>
        <a:bodyPr/>
        <a:lstStyle/>
        <a:p>
          <a:endParaRPr lang="en-US"/>
        </a:p>
      </dgm:t>
    </dgm:pt>
    <dgm:pt modelId="{592F5DDC-4286-46DC-991A-B2A6BF4348F2}">
      <dgm:prSet phldrT="[Text]" custT="1"/>
      <dgm:spPr/>
      <dgm:t>
        <a:bodyPr/>
        <a:lstStyle/>
        <a:p>
          <a:r>
            <a:rPr lang="fa-IR" sz="2400" b="0">
              <a:cs typeface="B Compset" pitchFamily="2" charset="-78"/>
            </a:rPr>
            <a:t>2- روش حفاظتی-تزیینی </a:t>
          </a:r>
          <a:endParaRPr lang="en-US" sz="2400" b="0" dirty="0">
            <a:cs typeface="B Compset" pitchFamily="2" charset="-78"/>
          </a:endParaRPr>
        </a:p>
      </dgm:t>
    </dgm:pt>
    <dgm:pt modelId="{C7F0E59B-C642-4A98-9EEC-30F012376A4B}" type="parTrans" cxnId="{3FFF1473-4EBF-443E-BD10-4FB61D81704A}">
      <dgm:prSet/>
      <dgm:spPr/>
      <dgm:t>
        <a:bodyPr/>
        <a:lstStyle/>
        <a:p>
          <a:endParaRPr lang="en-US" sz="1800">
            <a:cs typeface="B Compset" pitchFamily="2" charset="-78"/>
          </a:endParaRPr>
        </a:p>
      </dgm:t>
    </dgm:pt>
    <dgm:pt modelId="{92402389-5B60-4A51-9E68-A12A6D1ED409}" type="sibTrans" cxnId="{3FFF1473-4EBF-443E-BD10-4FB61D81704A}">
      <dgm:prSet/>
      <dgm:spPr/>
      <dgm:t>
        <a:bodyPr/>
        <a:lstStyle/>
        <a:p>
          <a:endParaRPr lang="en-US"/>
        </a:p>
      </dgm:t>
    </dgm:pt>
    <dgm:pt modelId="{C4DEA905-8EE0-4B5A-9298-1F2DAB185F89}">
      <dgm:prSet phldrT="[Text]" custT="1"/>
      <dgm:spPr/>
      <dgm:t>
        <a:bodyPr/>
        <a:lstStyle/>
        <a:p>
          <a:r>
            <a:rPr lang="fa-IR" sz="2400" b="0">
              <a:cs typeface="B Compset" pitchFamily="2" charset="-78"/>
            </a:rPr>
            <a:t>1- روش حفاظتی-بهداشتی </a:t>
          </a:r>
          <a:endParaRPr lang="en-US" sz="2400" b="0" dirty="0">
            <a:cs typeface="B Compset" pitchFamily="2" charset="-78"/>
          </a:endParaRPr>
        </a:p>
      </dgm:t>
    </dgm:pt>
    <dgm:pt modelId="{E1A6E54B-BE5F-4474-BF12-53689E235572}" type="parTrans" cxnId="{C8BF3CFD-42B2-41E2-9ADC-33E3B66A7925}">
      <dgm:prSet/>
      <dgm:spPr/>
      <dgm:t>
        <a:bodyPr/>
        <a:lstStyle/>
        <a:p>
          <a:endParaRPr lang="en-US" sz="1800">
            <a:cs typeface="B Compset" pitchFamily="2" charset="-78"/>
          </a:endParaRPr>
        </a:p>
      </dgm:t>
    </dgm:pt>
    <dgm:pt modelId="{1EAA73EE-744E-44D5-BB03-9E852502F34D}" type="sibTrans" cxnId="{C8BF3CFD-42B2-41E2-9ADC-33E3B66A7925}">
      <dgm:prSet/>
      <dgm:spPr/>
      <dgm:t>
        <a:bodyPr/>
        <a:lstStyle/>
        <a:p>
          <a:endParaRPr lang="en-US"/>
        </a:p>
      </dgm:t>
    </dgm:pt>
    <dgm:pt modelId="{166F3564-7FC7-4E11-9492-6D9839DA778B}">
      <dgm:prSet custT="1"/>
      <dgm:spPr/>
      <dgm:t>
        <a:bodyPr/>
        <a:lstStyle/>
        <a:p>
          <a:r>
            <a:rPr lang="fa-IR" sz="2400" b="0" dirty="0">
              <a:cs typeface="B Compset" pitchFamily="2" charset="-78"/>
            </a:rPr>
            <a:t>4- روش موضعی-موضوعی </a:t>
          </a:r>
          <a:endParaRPr lang="en-US" sz="2400" b="0" dirty="0">
            <a:cs typeface="B Compset" pitchFamily="2" charset="-78"/>
          </a:endParaRPr>
        </a:p>
      </dgm:t>
    </dgm:pt>
    <dgm:pt modelId="{A977BE5D-EAF6-47E1-91B7-146B0AC42F16}" type="parTrans" cxnId="{036DF309-C923-4551-B387-ECEDC2CB8180}">
      <dgm:prSet/>
      <dgm:spPr/>
      <dgm:t>
        <a:bodyPr/>
        <a:lstStyle/>
        <a:p>
          <a:endParaRPr lang="en-US" sz="1800">
            <a:cs typeface="B Compset" pitchFamily="2" charset="-78"/>
          </a:endParaRPr>
        </a:p>
      </dgm:t>
    </dgm:pt>
    <dgm:pt modelId="{77836791-30D1-469D-B61E-63C56DC42372}" type="sibTrans" cxnId="{036DF309-C923-4551-B387-ECEDC2CB8180}">
      <dgm:prSet/>
      <dgm:spPr/>
      <dgm:t>
        <a:bodyPr/>
        <a:lstStyle/>
        <a:p>
          <a:endParaRPr lang="en-US"/>
        </a:p>
      </dgm:t>
    </dgm:pt>
    <dgm:pt modelId="{C4170262-9FA5-4840-A722-8D50D3F3BE97}">
      <dgm:prSet custT="1"/>
      <dgm:spPr/>
      <dgm:t>
        <a:bodyPr/>
        <a:lstStyle/>
        <a:p>
          <a:pPr rtl="1"/>
          <a:r>
            <a:rPr lang="fa-IR" sz="2400" b="0" dirty="0">
              <a:cs typeface="B Compset" pitchFamily="2" charset="-78"/>
            </a:rPr>
            <a:t>5- روش جامع مرمت شهری</a:t>
          </a:r>
          <a:endParaRPr lang="en-US" sz="2400" b="0" dirty="0">
            <a:cs typeface="B Compset" pitchFamily="2" charset="-78"/>
          </a:endParaRPr>
        </a:p>
      </dgm:t>
    </dgm:pt>
    <dgm:pt modelId="{303F08EA-8D9E-4034-928D-38E9F2BDE748}" type="parTrans" cxnId="{401125C2-E862-47CE-8F1F-D353B6E449CD}">
      <dgm:prSet/>
      <dgm:spPr/>
      <dgm:t>
        <a:bodyPr/>
        <a:lstStyle/>
        <a:p>
          <a:endParaRPr lang="en-US" sz="1800">
            <a:cs typeface="B Compset" pitchFamily="2" charset="-78"/>
          </a:endParaRPr>
        </a:p>
      </dgm:t>
    </dgm:pt>
    <dgm:pt modelId="{8F281A38-D448-421C-BAAE-C2D2CFD395D2}" type="sibTrans" cxnId="{401125C2-E862-47CE-8F1F-D353B6E449CD}">
      <dgm:prSet/>
      <dgm:spPr/>
      <dgm:t>
        <a:bodyPr/>
        <a:lstStyle/>
        <a:p>
          <a:endParaRPr lang="en-US"/>
        </a:p>
      </dgm:t>
    </dgm:pt>
    <dgm:pt modelId="{B8A269A2-9858-41D0-8592-744A3B9516A7}" type="pres">
      <dgm:prSet presAssocID="{4AFDAE26-B190-4F42-AF88-FC2F94690F4D}" presName="cycle" presStyleCnt="0">
        <dgm:presLayoutVars>
          <dgm:chMax val="1"/>
          <dgm:dir/>
          <dgm:animLvl val="ctr"/>
          <dgm:resizeHandles val="exact"/>
        </dgm:presLayoutVars>
      </dgm:prSet>
      <dgm:spPr/>
    </dgm:pt>
    <dgm:pt modelId="{5762F53B-E27F-4401-8B74-54CBAC2DD613}" type="pres">
      <dgm:prSet presAssocID="{19436394-7F29-4262-A86D-D117C31ADE45}" presName="centerShape" presStyleLbl="node0" presStyleIdx="0" presStyleCnt="1" custScaleX="142891" custLinFactNeighborX="1296"/>
      <dgm:spPr/>
    </dgm:pt>
    <dgm:pt modelId="{124983E8-350C-44BD-94EB-DE0F1DA7571B}" type="pres">
      <dgm:prSet presAssocID="{303F08EA-8D9E-4034-928D-38E9F2BDE748}" presName="parTrans" presStyleLbl="bgSibTrans2D1" presStyleIdx="0" presStyleCnt="5" custLinFactNeighborX="3342"/>
      <dgm:spPr/>
    </dgm:pt>
    <dgm:pt modelId="{14396B1C-D3BE-497F-9B1B-E55DF2B0A27A}" type="pres">
      <dgm:prSet presAssocID="{C4170262-9FA5-4840-A722-8D50D3F3BE97}" presName="node" presStyleLbl="node1" presStyleIdx="0" presStyleCnt="5" custScaleX="91581" custRadScaleRad="106558" custRadScaleInc="-316">
        <dgm:presLayoutVars>
          <dgm:bulletEnabled val="1"/>
        </dgm:presLayoutVars>
      </dgm:prSet>
      <dgm:spPr/>
    </dgm:pt>
    <dgm:pt modelId="{52F92CB0-1781-4061-AF5C-0B6359FE9894}" type="pres">
      <dgm:prSet presAssocID="{A977BE5D-EAF6-47E1-91B7-146B0AC42F16}" presName="parTrans" presStyleLbl="bgSibTrans2D1" presStyleIdx="1" presStyleCnt="5"/>
      <dgm:spPr/>
    </dgm:pt>
    <dgm:pt modelId="{84AC58EF-13F6-4E98-BCC5-93DAA90BC9B7}" type="pres">
      <dgm:prSet presAssocID="{166F3564-7FC7-4E11-9492-6D9839DA778B}" presName="node" presStyleLbl="node1" presStyleIdx="1" presStyleCnt="5">
        <dgm:presLayoutVars>
          <dgm:bulletEnabled val="1"/>
        </dgm:presLayoutVars>
      </dgm:prSet>
      <dgm:spPr/>
    </dgm:pt>
    <dgm:pt modelId="{39E93B38-6742-4BAF-9A69-ED02EF46E3E7}" type="pres">
      <dgm:prSet presAssocID="{47BD3829-F588-4E0D-A476-472A45F57A79}" presName="parTrans" presStyleLbl="bgSibTrans2D1" presStyleIdx="2" presStyleCnt="5"/>
      <dgm:spPr/>
    </dgm:pt>
    <dgm:pt modelId="{9FBE700A-D67A-42AE-AC3F-9A94DE063946}" type="pres">
      <dgm:prSet presAssocID="{316FDDC6-DF61-4D69-8187-216938CCB6AA}" presName="node" presStyleLbl="node1" presStyleIdx="2" presStyleCnt="5">
        <dgm:presLayoutVars>
          <dgm:bulletEnabled val="1"/>
        </dgm:presLayoutVars>
      </dgm:prSet>
      <dgm:spPr/>
    </dgm:pt>
    <dgm:pt modelId="{52E080EF-4012-46B5-B3C9-82FD97FFB24B}" type="pres">
      <dgm:prSet presAssocID="{C7F0E59B-C642-4A98-9EEC-30F012376A4B}" presName="parTrans" presStyleLbl="bgSibTrans2D1" presStyleIdx="3" presStyleCnt="5"/>
      <dgm:spPr/>
    </dgm:pt>
    <dgm:pt modelId="{61A1851C-E026-4DF9-98A7-856F174C7B97}" type="pres">
      <dgm:prSet presAssocID="{592F5DDC-4286-46DC-991A-B2A6BF4348F2}" presName="node" presStyleLbl="node1" presStyleIdx="3" presStyleCnt="5">
        <dgm:presLayoutVars>
          <dgm:bulletEnabled val="1"/>
        </dgm:presLayoutVars>
      </dgm:prSet>
      <dgm:spPr/>
    </dgm:pt>
    <dgm:pt modelId="{7D3E6965-4796-4C1A-AE76-EB71214EAC50}" type="pres">
      <dgm:prSet presAssocID="{E1A6E54B-BE5F-4474-BF12-53689E235572}" presName="parTrans" presStyleLbl="bgSibTrans2D1" presStyleIdx="4" presStyleCnt="5" custLinFactNeighborX="-2130" custRadScaleRad="635019"/>
      <dgm:spPr/>
    </dgm:pt>
    <dgm:pt modelId="{095C5145-E26A-423C-80A5-5FD25F0A8986}" type="pres">
      <dgm:prSet presAssocID="{C4DEA905-8EE0-4B5A-9298-1F2DAB185F89}" presName="node" presStyleLbl="node1" presStyleIdx="4" presStyleCnt="5" custRadScaleRad="105831">
        <dgm:presLayoutVars>
          <dgm:bulletEnabled val="1"/>
        </dgm:presLayoutVars>
      </dgm:prSet>
      <dgm:spPr/>
    </dgm:pt>
  </dgm:ptLst>
  <dgm:cxnLst>
    <dgm:cxn modelId="{7042A603-FEED-4C7E-8B01-29FC1FAD5288}" type="presOf" srcId="{592F5DDC-4286-46DC-991A-B2A6BF4348F2}" destId="{61A1851C-E026-4DF9-98A7-856F174C7B97}" srcOrd="0" destOrd="0" presId="urn:microsoft.com/office/officeart/2005/8/layout/radial4"/>
    <dgm:cxn modelId="{036DF309-C923-4551-B387-ECEDC2CB8180}" srcId="{19436394-7F29-4262-A86D-D117C31ADE45}" destId="{166F3564-7FC7-4E11-9492-6D9839DA778B}" srcOrd="1" destOrd="0" parTransId="{A977BE5D-EAF6-47E1-91B7-146B0AC42F16}" sibTransId="{77836791-30D1-469D-B61E-63C56DC42372}"/>
    <dgm:cxn modelId="{9609A631-8690-4DD4-9A09-11E3528AB761}" srcId="{19436394-7F29-4262-A86D-D117C31ADE45}" destId="{316FDDC6-DF61-4D69-8187-216938CCB6AA}" srcOrd="2" destOrd="0" parTransId="{47BD3829-F588-4E0D-A476-472A45F57A79}" sibTransId="{94DD9319-9476-4D52-B66E-561D2735CBBB}"/>
    <dgm:cxn modelId="{E4BECC5C-CA32-4B99-8696-FE27565C40DF}" type="presOf" srcId="{C7F0E59B-C642-4A98-9EEC-30F012376A4B}" destId="{52E080EF-4012-46B5-B3C9-82FD97FFB24B}" srcOrd="0" destOrd="0" presId="urn:microsoft.com/office/officeart/2005/8/layout/radial4"/>
    <dgm:cxn modelId="{E8216B4D-B04A-4A1F-AF1C-9826D2AD3885}" type="presOf" srcId="{A977BE5D-EAF6-47E1-91B7-146B0AC42F16}" destId="{52F92CB0-1781-4061-AF5C-0B6359FE9894}" srcOrd="0" destOrd="0" presId="urn:microsoft.com/office/officeart/2005/8/layout/radial4"/>
    <dgm:cxn modelId="{FDB0C64F-672E-4762-AFB6-46506CE16678}" type="presOf" srcId="{C4170262-9FA5-4840-A722-8D50D3F3BE97}" destId="{14396B1C-D3BE-497F-9B1B-E55DF2B0A27A}" srcOrd="0" destOrd="0" presId="urn:microsoft.com/office/officeart/2005/8/layout/radial4"/>
    <dgm:cxn modelId="{3FFF1473-4EBF-443E-BD10-4FB61D81704A}" srcId="{19436394-7F29-4262-A86D-D117C31ADE45}" destId="{592F5DDC-4286-46DC-991A-B2A6BF4348F2}" srcOrd="3" destOrd="0" parTransId="{C7F0E59B-C642-4A98-9EEC-30F012376A4B}" sibTransId="{92402389-5B60-4A51-9E68-A12A6D1ED409}"/>
    <dgm:cxn modelId="{17FEED58-2938-4CAD-B95D-7CA858B0168F}" type="presOf" srcId="{E1A6E54B-BE5F-4474-BF12-53689E235572}" destId="{7D3E6965-4796-4C1A-AE76-EB71214EAC50}" srcOrd="0" destOrd="0" presId="urn:microsoft.com/office/officeart/2005/8/layout/radial4"/>
    <dgm:cxn modelId="{C85A5A95-04A2-4375-8915-BCB0E301C496}" type="presOf" srcId="{C4DEA905-8EE0-4B5A-9298-1F2DAB185F89}" destId="{095C5145-E26A-423C-80A5-5FD25F0A8986}" srcOrd="0" destOrd="0" presId="urn:microsoft.com/office/officeart/2005/8/layout/radial4"/>
    <dgm:cxn modelId="{9C08CFB0-E4A4-47C9-A8E4-07F3825334FF}" type="presOf" srcId="{47BD3829-F588-4E0D-A476-472A45F57A79}" destId="{39E93B38-6742-4BAF-9A69-ED02EF46E3E7}" srcOrd="0" destOrd="0" presId="urn:microsoft.com/office/officeart/2005/8/layout/radial4"/>
    <dgm:cxn modelId="{401125C2-E862-47CE-8F1F-D353B6E449CD}" srcId="{19436394-7F29-4262-A86D-D117C31ADE45}" destId="{C4170262-9FA5-4840-A722-8D50D3F3BE97}" srcOrd="0" destOrd="0" parTransId="{303F08EA-8D9E-4034-928D-38E9F2BDE748}" sibTransId="{8F281A38-D448-421C-BAAE-C2D2CFD395D2}"/>
    <dgm:cxn modelId="{7BD444CF-C6B4-45D4-B8D4-DCCCA2A3B7D5}" type="presOf" srcId="{19436394-7F29-4262-A86D-D117C31ADE45}" destId="{5762F53B-E27F-4401-8B74-54CBAC2DD613}" srcOrd="0" destOrd="0" presId="urn:microsoft.com/office/officeart/2005/8/layout/radial4"/>
    <dgm:cxn modelId="{F7E664D0-B9C3-45A1-B143-A329237021E8}" type="presOf" srcId="{303F08EA-8D9E-4034-928D-38E9F2BDE748}" destId="{124983E8-350C-44BD-94EB-DE0F1DA7571B}" srcOrd="0" destOrd="0" presId="urn:microsoft.com/office/officeart/2005/8/layout/radial4"/>
    <dgm:cxn modelId="{9B319FDE-DE4D-46CA-BE7C-133C0582435F}" type="presOf" srcId="{4AFDAE26-B190-4F42-AF88-FC2F94690F4D}" destId="{B8A269A2-9858-41D0-8592-744A3B9516A7}" srcOrd="0" destOrd="0" presId="urn:microsoft.com/office/officeart/2005/8/layout/radial4"/>
    <dgm:cxn modelId="{FB1082DF-DECA-4B20-B0A4-B835E21C571A}" type="presOf" srcId="{316FDDC6-DF61-4D69-8187-216938CCB6AA}" destId="{9FBE700A-D67A-42AE-AC3F-9A94DE063946}" srcOrd="0" destOrd="0" presId="urn:microsoft.com/office/officeart/2005/8/layout/radial4"/>
    <dgm:cxn modelId="{F488B0E0-4A74-4666-8F78-F96FBC25099F}" type="presOf" srcId="{166F3564-7FC7-4E11-9492-6D9839DA778B}" destId="{84AC58EF-13F6-4E98-BCC5-93DAA90BC9B7}" srcOrd="0" destOrd="0" presId="urn:microsoft.com/office/officeart/2005/8/layout/radial4"/>
    <dgm:cxn modelId="{3482CFF4-1190-40A1-9DFB-10229725CEEA}" srcId="{4AFDAE26-B190-4F42-AF88-FC2F94690F4D}" destId="{19436394-7F29-4262-A86D-D117C31ADE45}" srcOrd="0" destOrd="0" parTransId="{8ACB5BF7-CCFC-493F-B983-0F0A73AA6507}" sibTransId="{BDDBFE0D-E1E0-45DB-A8FA-2B8FB7B46DDE}"/>
    <dgm:cxn modelId="{C8BF3CFD-42B2-41E2-9ADC-33E3B66A7925}" srcId="{19436394-7F29-4262-A86D-D117C31ADE45}" destId="{C4DEA905-8EE0-4B5A-9298-1F2DAB185F89}" srcOrd="4" destOrd="0" parTransId="{E1A6E54B-BE5F-4474-BF12-53689E235572}" sibTransId="{1EAA73EE-744E-44D5-BB03-9E852502F34D}"/>
    <dgm:cxn modelId="{35790282-897E-497C-A5A8-D0E5A1B0B448}" type="presParOf" srcId="{B8A269A2-9858-41D0-8592-744A3B9516A7}" destId="{5762F53B-E27F-4401-8B74-54CBAC2DD613}" srcOrd="0" destOrd="0" presId="urn:microsoft.com/office/officeart/2005/8/layout/radial4"/>
    <dgm:cxn modelId="{10300138-545D-4B27-8486-C41F61318BA1}" type="presParOf" srcId="{B8A269A2-9858-41D0-8592-744A3B9516A7}" destId="{124983E8-350C-44BD-94EB-DE0F1DA7571B}" srcOrd="1" destOrd="0" presId="urn:microsoft.com/office/officeart/2005/8/layout/radial4"/>
    <dgm:cxn modelId="{FF292D79-7246-4738-90BE-C5170D77CF8F}" type="presParOf" srcId="{B8A269A2-9858-41D0-8592-744A3B9516A7}" destId="{14396B1C-D3BE-497F-9B1B-E55DF2B0A27A}" srcOrd="2" destOrd="0" presId="urn:microsoft.com/office/officeart/2005/8/layout/radial4"/>
    <dgm:cxn modelId="{9F594A94-8E71-4648-BD02-81643B464AA6}" type="presParOf" srcId="{B8A269A2-9858-41D0-8592-744A3B9516A7}" destId="{52F92CB0-1781-4061-AF5C-0B6359FE9894}" srcOrd="3" destOrd="0" presId="urn:microsoft.com/office/officeart/2005/8/layout/radial4"/>
    <dgm:cxn modelId="{A114A416-A67C-4139-8F9E-FF72A4322232}" type="presParOf" srcId="{B8A269A2-9858-41D0-8592-744A3B9516A7}" destId="{84AC58EF-13F6-4E98-BCC5-93DAA90BC9B7}" srcOrd="4" destOrd="0" presId="urn:microsoft.com/office/officeart/2005/8/layout/radial4"/>
    <dgm:cxn modelId="{BAA71F4D-662E-49FF-9591-D2F6A8FDF625}" type="presParOf" srcId="{B8A269A2-9858-41D0-8592-744A3B9516A7}" destId="{39E93B38-6742-4BAF-9A69-ED02EF46E3E7}" srcOrd="5" destOrd="0" presId="urn:microsoft.com/office/officeart/2005/8/layout/radial4"/>
    <dgm:cxn modelId="{EBAB8B3D-0D71-42AA-AAE6-9798E342C329}" type="presParOf" srcId="{B8A269A2-9858-41D0-8592-744A3B9516A7}" destId="{9FBE700A-D67A-42AE-AC3F-9A94DE063946}" srcOrd="6" destOrd="0" presId="urn:microsoft.com/office/officeart/2005/8/layout/radial4"/>
    <dgm:cxn modelId="{38F26128-92E4-4435-BA9B-BB216F717C78}" type="presParOf" srcId="{B8A269A2-9858-41D0-8592-744A3B9516A7}" destId="{52E080EF-4012-46B5-B3C9-82FD97FFB24B}" srcOrd="7" destOrd="0" presId="urn:microsoft.com/office/officeart/2005/8/layout/radial4"/>
    <dgm:cxn modelId="{A4D97A93-9BC3-460E-B009-46E8C400D248}" type="presParOf" srcId="{B8A269A2-9858-41D0-8592-744A3B9516A7}" destId="{61A1851C-E026-4DF9-98A7-856F174C7B97}" srcOrd="8" destOrd="0" presId="urn:microsoft.com/office/officeart/2005/8/layout/radial4"/>
    <dgm:cxn modelId="{E6C22384-4816-4398-A31D-4BC0B1940EAC}" type="presParOf" srcId="{B8A269A2-9858-41D0-8592-744A3B9516A7}" destId="{7D3E6965-4796-4C1A-AE76-EB71214EAC50}" srcOrd="9" destOrd="0" presId="urn:microsoft.com/office/officeart/2005/8/layout/radial4"/>
    <dgm:cxn modelId="{3E9D050A-F267-4A9E-8219-E8E641DCDFB0}" type="presParOf" srcId="{B8A269A2-9858-41D0-8592-744A3B9516A7}" destId="{095C5145-E26A-423C-80A5-5FD25F0A8986}" srcOrd="10"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dgm:t>
        <a:bodyPr/>
        <a:lstStyle/>
        <a:p>
          <a:pPr algn="ctr"/>
          <a:r>
            <a:rPr lang="fa-IR" b="1" dirty="0">
              <a:cs typeface="B Compset" pitchFamily="2" charset="-78"/>
            </a:rPr>
            <a:t>قاجار تا پهلوی اول</a:t>
          </a:r>
          <a:endParaRPr lang="en-US" b="1" dirty="0">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B159E21-7EDD-4029-B778-024A01ADDD49}">
      <dgm:prSet phldrT="[Text]"/>
      <dgm:spPr/>
      <dgm:t>
        <a:bodyPr/>
        <a:lstStyle/>
        <a:p>
          <a:pPr algn="ctr"/>
          <a:r>
            <a:rPr lang="fa-IR" b="1" dirty="0">
              <a:cs typeface="B Compset" pitchFamily="2" charset="-78"/>
            </a:rPr>
            <a:t>پهلوی دوم تا پیروزی انقلاب</a:t>
          </a:r>
          <a:endParaRPr lang="en-US" b="1" dirty="0">
            <a:cs typeface="B Compset" pitchFamily="2" charset="-78"/>
          </a:endParaRPr>
        </a:p>
      </dgm:t>
    </dgm:pt>
    <dgm:pt modelId="{F20FBA34-450A-4BE3-8BAA-193379262794}" type="parTrans" cxnId="{59E1F49A-B648-44E5-ABEE-9539225E0CC6}">
      <dgm:prSet/>
      <dgm:spPr/>
      <dgm:t>
        <a:bodyPr/>
        <a:lstStyle/>
        <a:p>
          <a:endParaRPr lang="en-US"/>
        </a:p>
      </dgm:t>
    </dgm:pt>
    <dgm:pt modelId="{E30C729B-FFCC-4988-B9F8-96F28FFB552C}" type="sibTrans" cxnId="{59E1F49A-B648-44E5-ABEE-9539225E0CC6}">
      <dgm:prSet/>
      <dgm:spPr/>
      <dgm:t>
        <a:bodyPr/>
        <a:lstStyle/>
        <a:p>
          <a:endParaRPr lang="en-US"/>
        </a:p>
      </dgm:t>
    </dgm:pt>
    <dgm:pt modelId="{7973789D-4E58-48FA-8DE9-BB9F255BE7E0}">
      <dgm:prSet phldrT="[Text]"/>
      <dgm:spPr/>
      <dgm:t>
        <a:bodyPr/>
        <a:lstStyle/>
        <a:p>
          <a:r>
            <a:rPr lang="fa-IR" b="1" dirty="0">
              <a:cs typeface="B Compset" pitchFamily="2" charset="-78"/>
            </a:rPr>
            <a:t>دوران پس از انقلاب</a:t>
          </a:r>
          <a:endParaRPr lang="en-US" b="1" dirty="0">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27516B43-1E52-4ACB-A3ED-0099DFC27D60}" type="presOf" srcId="{7B159E21-7EDD-4029-B778-024A01ADDD49}" destId="{A41BE783-27D5-4F08-A758-0827DF54CA67}" srcOrd="0" destOrd="0" presId="urn:microsoft.com/office/officeart/2005/8/layout/arrow2"/>
    <dgm:cxn modelId="{C7B60D73-7B4D-45FD-973F-42991A6493A6}" type="presOf" srcId="{2ED41BBE-FB95-4505-AC66-950018751F65}" destId="{15A9CFBB-77F5-45FC-BB5D-C7D508B28917}" srcOrd="0" destOrd="0" presId="urn:microsoft.com/office/officeart/2005/8/layout/arrow2"/>
    <dgm:cxn modelId="{E196FF56-6D08-420F-8E1B-93FE17916556}" type="presOf" srcId="{7973789D-4E58-48FA-8DE9-BB9F255BE7E0}" destId="{9D8C664A-663B-4A56-9FD7-845B72DB540F}"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2F8E3EA2-48A9-4F52-8B11-39D048135719}" type="presOf" srcId="{36122D76-475D-4B07-B6A7-B39304637022}" destId="{3ED345B2-22B0-4E14-9725-4D7C28372A1C}" srcOrd="0" destOrd="0" presId="urn:microsoft.com/office/officeart/2005/8/layout/arrow2"/>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5C2CDD1A-507C-48AC-B095-B5D344EA13D3}" type="presParOf" srcId="{3ED345B2-22B0-4E14-9725-4D7C28372A1C}" destId="{4F813C2A-5F87-4069-AF2F-90DA3288ED6A}" srcOrd="0" destOrd="0" presId="urn:microsoft.com/office/officeart/2005/8/layout/arrow2"/>
    <dgm:cxn modelId="{48382893-84A4-4BC5-B0AB-FD0D417E8F1D}" type="presParOf" srcId="{3ED345B2-22B0-4E14-9725-4D7C28372A1C}" destId="{E3ACEB1A-F475-4257-89BD-DB7AD3295B42}" srcOrd="1" destOrd="0" presId="urn:microsoft.com/office/officeart/2005/8/layout/arrow2"/>
    <dgm:cxn modelId="{98B271DA-EC02-4A9F-9A4A-0F81FF7BE8B0}" type="presParOf" srcId="{E3ACEB1A-F475-4257-89BD-DB7AD3295B42}" destId="{95C357B4-1BE2-472E-98FB-E6EB6FFC57DB}" srcOrd="0" destOrd="0" presId="urn:microsoft.com/office/officeart/2005/8/layout/arrow2"/>
    <dgm:cxn modelId="{C1F5FCF2-617C-460D-9EB2-E63BFC858CDA}" type="presParOf" srcId="{E3ACEB1A-F475-4257-89BD-DB7AD3295B42}" destId="{15A9CFBB-77F5-45FC-BB5D-C7D508B28917}" srcOrd="1" destOrd="0" presId="urn:microsoft.com/office/officeart/2005/8/layout/arrow2"/>
    <dgm:cxn modelId="{99376BB2-39D9-4491-9771-0C26722AFEB2}" type="presParOf" srcId="{E3ACEB1A-F475-4257-89BD-DB7AD3295B42}" destId="{7A1B6575-1D1C-4E48-BC05-037BAC4AE297}" srcOrd="2" destOrd="0" presId="urn:microsoft.com/office/officeart/2005/8/layout/arrow2"/>
    <dgm:cxn modelId="{073E455B-6D36-47DB-BAB3-668D6DB9DB63}" type="presParOf" srcId="{E3ACEB1A-F475-4257-89BD-DB7AD3295B42}" destId="{A41BE783-27D5-4F08-A758-0827DF54CA67}" srcOrd="3" destOrd="0" presId="urn:microsoft.com/office/officeart/2005/8/layout/arrow2"/>
    <dgm:cxn modelId="{60BF2780-D91F-4DD9-A264-799A5E833399}" type="presParOf" srcId="{E3ACEB1A-F475-4257-89BD-DB7AD3295B42}" destId="{10B8BDE0-3E24-4D98-BE08-E23DFDF95198}" srcOrd="4" destOrd="0" presId="urn:microsoft.com/office/officeart/2005/8/layout/arrow2"/>
    <dgm:cxn modelId="{633F7491-9E99-4510-A4D6-BDD76670029D}"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dgm:t>
        <a:bodyPr/>
        <a:lstStyle/>
        <a:p>
          <a:pPr algn="ctr"/>
          <a:r>
            <a:rPr lang="fa-IR" b="1" dirty="0">
              <a:effectLst>
                <a:glow rad="139700">
                  <a:schemeClr val="accent2">
                    <a:satMod val="175000"/>
                    <a:alpha val="40000"/>
                  </a:schemeClr>
                </a:glow>
              </a:effectLst>
              <a:cs typeface="B Compset" pitchFamily="2" charset="-78"/>
            </a:rPr>
            <a:t>قاجار تا پهلوی اول</a:t>
          </a:r>
          <a:endParaRPr lang="en-US" b="1" dirty="0">
            <a:effectLst>
              <a:glow rad="139700">
                <a:schemeClr val="accent2">
                  <a:satMod val="175000"/>
                  <a:alpha val="40000"/>
                </a:schemeClr>
              </a:glow>
            </a:effectLst>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cs typeface="B Compset" pitchFamily="2" charset="-78"/>
            </a:rPr>
            <a:t>دوران پس از انقلاب</a:t>
          </a:r>
          <a:endParaRPr lang="en-US" b="1" dirty="0">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dgm:spPr/>
      <dgm:t>
        <a:bodyPr/>
        <a:lstStyle/>
        <a:p>
          <a:pPr algn="ctr"/>
          <a:r>
            <a:rPr lang="fa-IR" b="1" dirty="0">
              <a:cs typeface="B Compset" pitchFamily="2" charset="-78"/>
            </a:rPr>
            <a:t>پهلوی دوم تا پیروزی انقلاب</a:t>
          </a:r>
          <a:endParaRPr lang="en-US" b="1" dirty="0">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E8DE0411-102C-46F9-8AFC-A3AD40A79305}" type="presOf" srcId="{7973789D-4E58-48FA-8DE9-BB9F255BE7E0}" destId="{9D8C664A-663B-4A56-9FD7-845B72DB540F}" srcOrd="0" destOrd="0" presId="urn:microsoft.com/office/officeart/2005/8/layout/arrow2"/>
    <dgm:cxn modelId="{A1F9244C-FB37-4582-8CFD-BD2D3665B248}" type="presOf" srcId="{7B159E21-7EDD-4029-B778-024A01ADDD49}" destId="{A41BE783-27D5-4F08-A758-0827DF54CA67}"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5D506FA0-1112-4DCE-8047-CD7F8012FE8B}" type="presOf" srcId="{2ED41BBE-FB95-4505-AC66-950018751F65}" destId="{15A9CFBB-77F5-45FC-BB5D-C7D508B28917}" srcOrd="0" destOrd="0" presId="urn:microsoft.com/office/officeart/2005/8/layout/arrow2"/>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0A03D0F2-43FC-40B1-B282-3DED2846BA76}" type="presOf" srcId="{36122D76-475D-4B07-B6A7-B39304637022}" destId="{3ED345B2-22B0-4E14-9725-4D7C28372A1C}" srcOrd="0" destOrd="0" presId="urn:microsoft.com/office/officeart/2005/8/layout/arrow2"/>
    <dgm:cxn modelId="{A48E6685-D512-499C-8547-B6225F1DCBC6}" type="presParOf" srcId="{3ED345B2-22B0-4E14-9725-4D7C28372A1C}" destId="{4F813C2A-5F87-4069-AF2F-90DA3288ED6A}" srcOrd="0" destOrd="0" presId="urn:microsoft.com/office/officeart/2005/8/layout/arrow2"/>
    <dgm:cxn modelId="{AA998FB7-8A7A-49BE-A6B2-90684EC15120}" type="presParOf" srcId="{3ED345B2-22B0-4E14-9725-4D7C28372A1C}" destId="{E3ACEB1A-F475-4257-89BD-DB7AD3295B42}" srcOrd="1" destOrd="0" presId="urn:microsoft.com/office/officeart/2005/8/layout/arrow2"/>
    <dgm:cxn modelId="{DE31E3F5-A9B9-449E-A33E-C2B4585A70F8}" type="presParOf" srcId="{E3ACEB1A-F475-4257-89BD-DB7AD3295B42}" destId="{95C357B4-1BE2-472E-98FB-E6EB6FFC57DB}" srcOrd="0" destOrd="0" presId="urn:microsoft.com/office/officeart/2005/8/layout/arrow2"/>
    <dgm:cxn modelId="{D1A4396F-F4DA-426F-ADDF-9DFA757922D3}" type="presParOf" srcId="{E3ACEB1A-F475-4257-89BD-DB7AD3295B42}" destId="{15A9CFBB-77F5-45FC-BB5D-C7D508B28917}" srcOrd="1" destOrd="0" presId="urn:microsoft.com/office/officeart/2005/8/layout/arrow2"/>
    <dgm:cxn modelId="{228A5FE2-96D7-416C-808B-8ED80424EDCE}" type="presParOf" srcId="{E3ACEB1A-F475-4257-89BD-DB7AD3295B42}" destId="{7A1B6575-1D1C-4E48-BC05-037BAC4AE297}" srcOrd="2" destOrd="0" presId="urn:microsoft.com/office/officeart/2005/8/layout/arrow2"/>
    <dgm:cxn modelId="{71525E83-9AB3-4DC0-A18D-B6FDDE445876}" type="presParOf" srcId="{E3ACEB1A-F475-4257-89BD-DB7AD3295B42}" destId="{A41BE783-27D5-4F08-A758-0827DF54CA67}" srcOrd="3" destOrd="0" presId="urn:microsoft.com/office/officeart/2005/8/layout/arrow2"/>
    <dgm:cxn modelId="{1C3D56B3-F00E-4D13-8A00-5059ED84F40B}" type="presParOf" srcId="{E3ACEB1A-F475-4257-89BD-DB7AD3295B42}" destId="{10B8BDE0-3E24-4D98-BE08-E23DFDF95198}" srcOrd="4" destOrd="0" presId="urn:microsoft.com/office/officeart/2005/8/layout/arrow2"/>
    <dgm:cxn modelId="{C720B7E0-A60F-46C0-B306-8C5BEE4C60FA}"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AE4544DC-1EFA-4F34-ACB8-5470EAF95899}">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اول: </a:t>
          </a:r>
          <a:r>
            <a:rPr lang="fa-IR" sz="1600" b="1" dirty="0">
              <a:cs typeface="B Compset" pitchFamily="2" charset="-78"/>
            </a:rPr>
            <a:t>از آغاز تحولات جدید شهری تا انقلاب مشروطه</a:t>
          </a:r>
          <a:endParaRPr lang="en-US" sz="1600" b="1" dirty="0">
            <a:cs typeface="B Compset" pitchFamily="2" charset="-78"/>
          </a:endParaRPr>
        </a:p>
      </dgm:t>
    </dgm:pt>
    <dgm:pt modelId="{51DDF250-834E-4124-AD42-07F8B6A106D1}" type="parTrans" cxnId="{28A21953-047F-4992-9B85-FC39B8793AA1}">
      <dgm:prSet/>
      <dgm:spPr/>
      <dgm:t>
        <a:bodyPr/>
        <a:lstStyle/>
        <a:p>
          <a:endParaRPr lang="en-US"/>
        </a:p>
      </dgm:t>
    </dgm:pt>
    <dgm:pt modelId="{78DFD6E8-CF59-4DF3-BB05-A373651AE7A9}" type="sibTrans" cxnId="{28A21953-047F-4992-9B85-FC39B8793AA1}">
      <dgm:prSet/>
      <dgm:spPr/>
      <dgm:t>
        <a:bodyPr/>
        <a:lstStyle/>
        <a:p>
          <a:endParaRPr lang="en-US"/>
        </a:p>
      </dgm:t>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دوم: </a:t>
          </a:r>
          <a:r>
            <a:rPr lang="fa-IR" sz="1600" b="1" dirty="0">
              <a:cs typeface="B Compset" pitchFamily="2" charset="-78"/>
            </a:rPr>
            <a:t>از انقلاب مشروطه تا تاسیس انجمن آثار ملی</a:t>
          </a:r>
          <a:endParaRPr lang="en-US" sz="1600" b="1"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75311262-2244-4DDC-9982-090C5FECEA3A}">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تاسیس اداره عتیقیات</a:t>
          </a:r>
          <a:endParaRPr lang="en-US" sz="1400" b="1" dirty="0">
            <a:cs typeface="B Compset" pitchFamily="2" charset="-78"/>
          </a:endParaRPr>
        </a:p>
      </dgm:t>
    </dgm:pt>
    <dgm:pt modelId="{874A7F38-D2C7-4211-B3A8-702EA0E56AC4}" type="parTrans" cxnId="{8037BF7E-CE86-4C25-9885-1324E2BC205B}">
      <dgm:prSet/>
      <dgm:spPr/>
      <dgm:t>
        <a:bodyPr/>
        <a:lstStyle/>
        <a:p>
          <a:endParaRPr lang="en-US"/>
        </a:p>
      </dgm:t>
    </dgm:pt>
    <dgm:pt modelId="{8DE528B4-3EA1-4419-AFA1-F3F4820A3D81}" type="sibTrans" cxnId="{8037BF7E-CE86-4C25-9885-1324E2BC205B}">
      <dgm:prSet/>
      <dgm:spPr/>
      <dgm:t>
        <a:bodyPr/>
        <a:lstStyle/>
        <a:p>
          <a:endParaRPr lang="en-US"/>
        </a:p>
      </dgm:t>
    </dgm:pt>
    <dgm:pt modelId="{F9A9C6F6-3691-4C3D-8625-41E2C4A7C927}">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تصویب قانون بلدیه 1286( قدرت اجرایی آن نسبت به قانون بلدیه 1309 کمتر است)</a:t>
          </a:r>
          <a:endParaRPr lang="en-US" sz="1400" b="1" dirty="0">
            <a:cs typeface="B Compset" pitchFamily="2" charset="-78"/>
          </a:endParaRPr>
        </a:p>
      </dgm:t>
    </dgm:pt>
    <dgm:pt modelId="{604A2DD4-94B7-436B-85C8-D62F9643177E}" type="parTrans" cxnId="{8662A6D1-4D82-4794-B556-3D69ABEBE48E}">
      <dgm:prSet/>
      <dgm:spPr/>
      <dgm:t>
        <a:bodyPr/>
        <a:lstStyle/>
        <a:p>
          <a:endParaRPr lang="en-US"/>
        </a:p>
      </dgm:t>
    </dgm:pt>
    <dgm:pt modelId="{6BEA12E3-6C40-4065-960A-DB060FD68DE3}" type="sibTrans" cxnId="{8662A6D1-4D82-4794-B556-3D69ABEBE48E}">
      <dgm:prSet/>
      <dgm:spPr/>
      <dgm:t>
        <a:bodyPr/>
        <a:lstStyle/>
        <a:p>
          <a:endParaRPr lang="en-US"/>
        </a:p>
      </dgm:t>
    </dgm:pt>
    <dgm:pt modelId="{B7B5D8BC-885F-45D8-9C37-04F954538400}">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محدود شدن تخریب و نوسازی بنا ها و بافت های باارزش به دلیل فقدان منابع مالی</a:t>
          </a:r>
          <a:endParaRPr lang="en-US" sz="1400" b="1" dirty="0">
            <a:cs typeface="B Compset" pitchFamily="2" charset="-78"/>
          </a:endParaRPr>
        </a:p>
      </dgm:t>
    </dgm:pt>
    <dgm:pt modelId="{05FEC564-4040-4F1E-BE6B-8ECCC94E4FEC}" type="parTrans" cxnId="{FB0CF7A8-CD01-428B-81F3-CD7E1DE9FF63}">
      <dgm:prSet/>
      <dgm:spPr/>
      <dgm:t>
        <a:bodyPr/>
        <a:lstStyle/>
        <a:p>
          <a:endParaRPr lang="en-US"/>
        </a:p>
      </dgm:t>
    </dgm:pt>
    <dgm:pt modelId="{E446D1DC-F2BE-4E3C-A048-BB686132EDE4}" type="sibTrans" cxnId="{FB0CF7A8-CD01-428B-81F3-CD7E1DE9FF63}">
      <dgm:prSet/>
      <dgm:spPr/>
      <dgm:t>
        <a:bodyPr/>
        <a:lstStyle/>
        <a:p>
          <a:endParaRPr lang="en-US"/>
        </a:p>
      </dgm:t>
    </dgm:pt>
    <dgm:pt modelId="{9A10554E-0179-4605-9D76-A1BFB9DE570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الگوی ”تخریب و نوسازی“</a:t>
          </a:r>
          <a:endParaRPr lang="en-US" sz="1400" b="1" dirty="0">
            <a:cs typeface="B Compset" pitchFamily="2" charset="-78"/>
          </a:endParaRPr>
        </a:p>
      </dgm:t>
    </dgm:pt>
    <dgm:pt modelId="{2FBEE36F-DEA1-4518-98F6-C11B4180E816}" type="parTrans" cxnId="{29A94113-7920-4492-AA95-469A9AA8B366}">
      <dgm:prSet/>
      <dgm:spPr/>
      <dgm:t>
        <a:bodyPr/>
        <a:lstStyle/>
        <a:p>
          <a:endParaRPr lang="en-US"/>
        </a:p>
      </dgm:t>
    </dgm:pt>
    <dgm:pt modelId="{D35CDB9F-2457-46C8-BCEA-93C3C8C94A29}" type="sibTrans" cxnId="{29A94113-7920-4492-AA95-469A9AA8B366}">
      <dgm:prSet/>
      <dgm:spPr/>
      <dgm:t>
        <a:bodyPr/>
        <a:lstStyle/>
        <a:p>
          <a:endParaRPr lang="en-US"/>
        </a:p>
      </dgm:t>
    </dgm:pt>
    <dgm:pt modelId="{C094E2DC-AD7B-4D5A-A3C9-387533EEECEF}">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نوسازی تاسیسات مربوط به تقسیم آب شهری</a:t>
          </a:r>
          <a:endParaRPr lang="en-US" sz="1400" b="1" dirty="0">
            <a:cs typeface="B Compset" pitchFamily="2" charset="-78"/>
          </a:endParaRPr>
        </a:p>
      </dgm:t>
    </dgm:pt>
    <dgm:pt modelId="{B72EC1A1-0D7B-4C0C-80A2-EC0E2806D333}" type="sibTrans" cxnId="{D145076E-D770-48EB-87B4-D37CD602A76A}">
      <dgm:prSet/>
      <dgm:spPr/>
      <dgm:t>
        <a:bodyPr/>
        <a:lstStyle/>
        <a:p>
          <a:endParaRPr lang="en-US"/>
        </a:p>
      </dgm:t>
    </dgm:pt>
    <dgm:pt modelId="{814667D1-6335-44EA-B7B3-FF699234E469}" type="parTrans" cxnId="{D145076E-D770-48EB-87B4-D37CD602A76A}">
      <dgm:prSet/>
      <dgm:spPr/>
      <dgm:t>
        <a:bodyPr/>
        <a:lstStyle/>
        <a:p>
          <a:endParaRPr lang="en-US"/>
        </a:p>
      </dgm:t>
    </dgm:pt>
    <dgm:pt modelId="{306CB4D0-EB72-4BED-8C6A-693EBF327F0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موضوع حفاظت از بنا ها و بافت های ارزشمند مطرح نیست.</a:t>
          </a:r>
          <a:endParaRPr lang="en-US" sz="1400" b="1" dirty="0">
            <a:cs typeface="B Compset" pitchFamily="2" charset="-78"/>
          </a:endParaRPr>
        </a:p>
      </dgm:t>
    </dgm:pt>
    <dgm:pt modelId="{92BBCCEF-01BC-4361-99F8-59DD5A46E038}" type="sibTrans" cxnId="{DEEB2DF7-C860-4EC7-98BD-7E3FCB609D15}">
      <dgm:prSet/>
      <dgm:spPr/>
      <dgm:t>
        <a:bodyPr/>
        <a:lstStyle/>
        <a:p>
          <a:endParaRPr lang="en-US"/>
        </a:p>
      </dgm:t>
    </dgm:pt>
    <dgm:pt modelId="{9A828A75-2184-41CA-89F4-7DF660EDDAF1}" type="parTrans" cxnId="{DEEB2DF7-C860-4EC7-98BD-7E3FCB609D15}">
      <dgm:prSet/>
      <dgm:spPr/>
      <dgm:t>
        <a:bodyPr/>
        <a:lstStyle/>
        <a:p>
          <a:endParaRPr lang="en-US"/>
        </a:p>
      </dgm:t>
    </dgm:pt>
    <dgm:pt modelId="{69BF13F0-EEDB-429E-ACD0-18D33969AD62}">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مهمترین رویکرد این دوره ”تخریب و نوسازی ” </a:t>
          </a:r>
          <a:endParaRPr lang="en-US" sz="1400" b="1" dirty="0">
            <a:cs typeface="B Compset" pitchFamily="2" charset="-78"/>
          </a:endParaRPr>
        </a:p>
      </dgm:t>
    </dgm:pt>
    <dgm:pt modelId="{AA6ED3E4-854F-461D-A444-D767229B3B08}" type="sibTrans" cxnId="{FA7C5230-6220-4E73-8604-22FC698BB6C3}">
      <dgm:prSet/>
      <dgm:spPr/>
      <dgm:t>
        <a:bodyPr/>
        <a:lstStyle/>
        <a:p>
          <a:endParaRPr lang="en-US"/>
        </a:p>
      </dgm:t>
    </dgm:pt>
    <dgm:pt modelId="{FA7611B6-7962-449E-ABDE-F4F5EF5DA3EE}" type="parTrans" cxnId="{FA7C5230-6220-4E73-8604-22FC698BB6C3}">
      <dgm:prSet/>
      <dgm:spPr/>
      <dgm:t>
        <a:bodyPr/>
        <a:lstStyle/>
        <a:p>
          <a:endParaRPr lang="en-US"/>
        </a:p>
      </dgm:t>
    </dgm:pt>
    <dgm:pt modelId="{CBEEE3A7-35A8-4D06-9290-64B9AE75CC8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فعالیت های بهسازی و نوسازی  امیرکبیر</a:t>
          </a:r>
          <a:endParaRPr lang="en-US" sz="1400" b="1" dirty="0">
            <a:cs typeface="B Compset" pitchFamily="2" charset="-78"/>
          </a:endParaRPr>
        </a:p>
      </dgm:t>
    </dgm:pt>
    <dgm:pt modelId="{5C750F9D-C2FB-4775-B9AF-D1E215E85B55}" type="sibTrans" cxnId="{32B10E59-C397-4787-8BEA-7A8A7C11F55A}">
      <dgm:prSet/>
      <dgm:spPr/>
      <dgm:t>
        <a:bodyPr/>
        <a:lstStyle/>
        <a:p>
          <a:endParaRPr lang="en-US"/>
        </a:p>
      </dgm:t>
    </dgm:pt>
    <dgm:pt modelId="{A5D3AAAA-4710-4EB1-BB03-8991847EA6EE}" type="parTrans" cxnId="{32B10E59-C397-4787-8BEA-7A8A7C11F55A}">
      <dgm:prSet/>
      <dgm:spPr/>
      <dgm:t>
        <a:bodyPr/>
        <a:lstStyle/>
        <a:p>
          <a:endParaRPr lang="en-US"/>
        </a:p>
      </dgm:t>
    </dgm:pt>
    <dgm:pt modelId="{5B2C14A1-ED7E-449F-ACDA-B640D5887003}" type="pres">
      <dgm:prSet presAssocID="{93BAD68D-6230-4A1F-92A7-7ADD1ED11C59}" presName="diagram" presStyleCnt="0">
        <dgm:presLayoutVars>
          <dgm:dir/>
          <dgm:animLvl val="lvl"/>
          <dgm:resizeHandles val="exact"/>
        </dgm:presLayoutVars>
      </dgm:prSet>
      <dgm:spPr/>
    </dgm:pt>
    <dgm:pt modelId="{CF181D86-197E-4338-982A-44F5D4676F27}" type="pres">
      <dgm:prSet presAssocID="{AE4544DC-1EFA-4F34-ACB8-5470EAF95899}" presName="compNode" presStyleCnt="0"/>
      <dgm:spPr/>
    </dgm:pt>
    <dgm:pt modelId="{C9DB3A3C-EA81-4855-93E1-E4D39EDA0774}" type="pres">
      <dgm:prSet presAssocID="{AE4544DC-1EFA-4F34-ACB8-5470EAF95899}" presName="childRect" presStyleLbl="bgAcc1" presStyleIdx="0" presStyleCnt="2">
        <dgm:presLayoutVars>
          <dgm:bulletEnabled val="1"/>
        </dgm:presLayoutVars>
      </dgm:prSet>
      <dgm:spPr/>
    </dgm:pt>
    <dgm:pt modelId="{CD33252B-6DA7-4CE0-A642-0EAEAB2E4943}" type="pres">
      <dgm:prSet presAssocID="{AE4544DC-1EFA-4F34-ACB8-5470EAF95899}" presName="parentText" presStyleLbl="node1" presStyleIdx="0" presStyleCnt="0">
        <dgm:presLayoutVars>
          <dgm:chMax val="0"/>
          <dgm:bulletEnabled val="1"/>
        </dgm:presLayoutVars>
      </dgm:prSet>
      <dgm:spPr/>
    </dgm:pt>
    <dgm:pt modelId="{7F45CBCF-D33E-4BFD-ABE2-8426BEB8F113}" type="pres">
      <dgm:prSet presAssocID="{AE4544DC-1EFA-4F34-ACB8-5470EAF95899}" presName="parentRect" presStyleLbl="alignNode1" presStyleIdx="0" presStyleCnt="2" custScaleY="135809" custLinFactNeighborY="17275"/>
      <dgm:spPr/>
    </dgm:pt>
    <dgm:pt modelId="{AA5300CE-63E0-4A6B-AC0B-AC6E16AF3231}" type="pres">
      <dgm:prSet presAssocID="{AE4544DC-1EFA-4F34-ACB8-5470EAF95899}" presName="adorn" presStyleLbl="fgAccFollowNode1" presStyleIdx="0" presStyleCnt="2"/>
      <dgm:spPr/>
    </dgm:pt>
    <dgm:pt modelId="{302452AA-A7FC-4246-888D-C2B5EE503CF9}" type="pres">
      <dgm:prSet presAssocID="{78DFD6E8-CF59-4DF3-BB05-A373651AE7A9}" presName="sibTrans" presStyleLbl="sibTrans2D1" presStyleIdx="0" presStyleCnt="0"/>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1" presStyleCnt="2">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1" presStyleCnt="2" custScaleY="146254" custLinFactNeighborY="22498"/>
      <dgm:spPr/>
    </dgm:pt>
    <dgm:pt modelId="{C39D9A0A-C6C0-451C-B024-3D6A055CD05F}" type="pres">
      <dgm:prSet presAssocID="{36210739-375D-4B3D-BE4B-9A9CD16D8714}" presName="adorn" presStyleLbl="fgAccFollowNode1" presStyleIdx="1" presStyleCnt="2"/>
      <dgm:spPr/>
    </dgm:pt>
  </dgm:ptLst>
  <dgm:cxnLst>
    <dgm:cxn modelId="{99443411-32E8-4625-A927-03777C4DABE5}" type="presOf" srcId="{F9A9C6F6-3691-4C3D-8625-41E2C4A7C927}" destId="{1F2CBEDB-56E0-440B-9A2C-80237CF33D6E}" srcOrd="0" destOrd="1" presId="urn:microsoft.com/office/officeart/2005/8/layout/bList2"/>
    <dgm:cxn modelId="{29A94113-7920-4492-AA95-469A9AA8B366}" srcId="{36210739-375D-4B3D-BE4B-9A9CD16D8714}" destId="{9A10554E-0179-4605-9D76-A1BFB9DE570D}" srcOrd="3" destOrd="0" parTransId="{2FBEE36F-DEA1-4518-98F6-C11B4180E816}" sibTransId="{D35CDB9F-2457-46C8-BCEA-93C3C8C94A29}"/>
    <dgm:cxn modelId="{E250701A-0C53-4B33-865F-3E8F34D9E60A}" type="presOf" srcId="{69BF13F0-EEDB-429E-ACD0-18D33969AD62}" destId="{C9DB3A3C-EA81-4855-93E1-E4D39EDA0774}" srcOrd="0" destOrd="1" presId="urn:microsoft.com/office/officeart/2005/8/layout/bList2"/>
    <dgm:cxn modelId="{3B01B91D-3550-404A-93C5-8C196E10658C}" type="presOf" srcId="{AE4544DC-1EFA-4F34-ACB8-5470EAF95899}" destId="{7F45CBCF-D33E-4BFD-ABE2-8426BEB8F113}" srcOrd="1" destOrd="0" presId="urn:microsoft.com/office/officeart/2005/8/layout/bList2"/>
    <dgm:cxn modelId="{3A1FA62A-DC6E-4C72-A8CE-A31CC02770B3}" type="presOf" srcId="{306CB4D0-EB72-4BED-8C6A-693EBF327F0D}" destId="{C9DB3A3C-EA81-4855-93E1-E4D39EDA0774}" srcOrd="0" destOrd="2" presId="urn:microsoft.com/office/officeart/2005/8/layout/bList2"/>
    <dgm:cxn modelId="{FA7C5230-6220-4E73-8604-22FC698BB6C3}" srcId="{AE4544DC-1EFA-4F34-ACB8-5470EAF95899}" destId="{69BF13F0-EEDB-429E-ACD0-18D33969AD62}" srcOrd="1" destOrd="0" parTransId="{FA7611B6-7962-449E-ABDE-F4F5EF5DA3EE}" sibTransId="{AA6ED3E4-854F-461D-A444-D767229B3B08}"/>
    <dgm:cxn modelId="{7FD2773C-FEC2-4245-A92C-F0B11CB985C6}" srcId="{93BAD68D-6230-4A1F-92A7-7ADD1ED11C59}" destId="{36210739-375D-4B3D-BE4B-9A9CD16D8714}" srcOrd="1" destOrd="0" parTransId="{8025D927-C9A8-48E6-90EF-BE3BCC1FBB7E}" sibTransId="{74179F30-212E-44C7-A8DF-F2C72CEB3943}"/>
    <dgm:cxn modelId="{03429B64-943B-4462-ADE5-082B37AD3A13}" type="presOf" srcId="{93BAD68D-6230-4A1F-92A7-7ADD1ED11C59}" destId="{5B2C14A1-ED7E-449F-ACDA-B640D5887003}" srcOrd="0" destOrd="0" presId="urn:microsoft.com/office/officeart/2005/8/layout/bList2"/>
    <dgm:cxn modelId="{D145076E-D770-48EB-87B4-D37CD602A76A}" srcId="{AE4544DC-1EFA-4F34-ACB8-5470EAF95899}" destId="{C094E2DC-AD7B-4D5A-A3C9-387533EEECEF}" srcOrd="3" destOrd="0" parTransId="{814667D1-6335-44EA-B7B3-FF699234E469}" sibTransId="{B72EC1A1-0D7B-4C0C-80A2-EC0E2806D333}"/>
    <dgm:cxn modelId="{2B781370-F3BE-4002-9E71-FA2329E9E87A}" type="presOf" srcId="{78DFD6E8-CF59-4DF3-BB05-A373651AE7A9}" destId="{302452AA-A7FC-4246-888D-C2B5EE503CF9}" srcOrd="0" destOrd="0" presId="urn:microsoft.com/office/officeart/2005/8/layout/bList2"/>
    <dgm:cxn modelId="{28A21953-047F-4992-9B85-FC39B8793AA1}" srcId="{93BAD68D-6230-4A1F-92A7-7ADD1ED11C59}" destId="{AE4544DC-1EFA-4F34-ACB8-5470EAF95899}" srcOrd="0" destOrd="0" parTransId="{51DDF250-834E-4124-AD42-07F8B6A106D1}" sibTransId="{78DFD6E8-CF59-4DF3-BB05-A373651AE7A9}"/>
    <dgm:cxn modelId="{32B10E59-C397-4787-8BEA-7A8A7C11F55A}" srcId="{AE4544DC-1EFA-4F34-ACB8-5470EAF95899}" destId="{CBEEE3A7-35A8-4D06-9290-64B9AE75CC8D}" srcOrd="0" destOrd="0" parTransId="{A5D3AAAA-4710-4EB1-BB03-8991847EA6EE}" sibTransId="{5C750F9D-C2FB-4775-B9AF-D1E215E85B55}"/>
    <dgm:cxn modelId="{98185C7C-3801-49FA-99A0-74E90641DC44}" type="presOf" srcId="{75311262-2244-4DDC-9982-090C5FECEA3A}" destId="{1F2CBEDB-56E0-440B-9A2C-80237CF33D6E}" srcOrd="0" destOrd="0" presId="urn:microsoft.com/office/officeart/2005/8/layout/bList2"/>
    <dgm:cxn modelId="{8037BF7E-CE86-4C25-9885-1324E2BC205B}" srcId="{36210739-375D-4B3D-BE4B-9A9CD16D8714}" destId="{75311262-2244-4DDC-9982-090C5FECEA3A}" srcOrd="0" destOrd="0" parTransId="{874A7F38-D2C7-4211-B3A8-702EA0E56AC4}" sibTransId="{8DE528B4-3EA1-4419-AFA1-F3F4820A3D81}"/>
    <dgm:cxn modelId="{A4435785-DA35-4C87-800E-F606AEE25550}" type="presOf" srcId="{36210739-375D-4B3D-BE4B-9A9CD16D8714}" destId="{0E2486E5-D388-4317-AD24-72149BAA046F}" srcOrd="0" destOrd="0" presId="urn:microsoft.com/office/officeart/2005/8/layout/bList2"/>
    <dgm:cxn modelId="{FB0CF7A8-CD01-428B-81F3-CD7E1DE9FF63}" srcId="{36210739-375D-4B3D-BE4B-9A9CD16D8714}" destId="{B7B5D8BC-885F-45D8-9C37-04F954538400}" srcOrd="2" destOrd="0" parTransId="{05FEC564-4040-4F1E-BE6B-8ECCC94E4FEC}" sibTransId="{E446D1DC-F2BE-4E3C-A048-BB686132EDE4}"/>
    <dgm:cxn modelId="{8C194CB3-EC55-42C4-B57E-F7A28A63017F}" type="presOf" srcId="{9A10554E-0179-4605-9D76-A1BFB9DE570D}" destId="{1F2CBEDB-56E0-440B-9A2C-80237CF33D6E}" srcOrd="0" destOrd="3" presId="urn:microsoft.com/office/officeart/2005/8/layout/bList2"/>
    <dgm:cxn modelId="{F18D3CC8-8249-4B46-92D2-3058FB9FEF96}" type="presOf" srcId="{AE4544DC-1EFA-4F34-ACB8-5470EAF95899}" destId="{CD33252B-6DA7-4CE0-A642-0EAEAB2E4943}" srcOrd="0" destOrd="0" presId="urn:microsoft.com/office/officeart/2005/8/layout/bList2"/>
    <dgm:cxn modelId="{B1E289CC-9621-46BC-88E4-6D625F8DCD30}" type="presOf" srcId="{36210739-375D-4B3D-BE4B-9A9CD16D8714}" destId="{EF50DEA4-436F-4DBC-8E25-E1022444975F}" srcOrd="1" destOrd="0" presId="urn:microsoft.com/office/officeart/2005/8/layout/bList2"/>
    <dgm:cxn modelId="{8662A6D1-4D82-4794-B556-3D69ABEBE48E}" srcId="{36210739-375D-4B3D-BE4B-9A9CD16D8714}" destId="{F9A9C6F6-3691-4C3D-8625-41E2C4A7C927}" srcOrd="1" destOrd="0" parTransId="{604A2DD4-94B7-436B-85C8-D62F9643177E}" sibTransId="{6BEA12E3-6C40-4065-960A-DB060FD68DE3}"/>
    <dgm:cxn modelId="{5E8A74E2-7598-491E-9A38-2E1C15D1603D}" type="presOf" srcId="{B7B5D8BC-885F-45D8-9C37-04F954538400}" destId="{1F2CBEDB-56E0-440B-9A2C-80237CF33D6E}" srcOrd="0" destOrd="2" presId="urn:microsoft.com/office/officeart/2005/8/layout/bList2"/>
    <dgm:cxn modelId="{EBCEACF4-2629-4EF4-9AA9-6606007F4ABC}" type="presOf" srcId="{C094E2DC-AD7B-4D5A-A3C9-387533EEECEF}" destId="{C9DB3A3C-EA81-4855-93E1-E4D39EDA0774}" srcOrd="0" destOrd="3" presId="urn:microsoft.com/office/officeart/2005/8/layout/bList2"/>
    <dgm:cxn modelId="{DEEB2DF7-C860-4EC7-98BD-7E3FCB609D15}" srcId="{AE4544DC-1EFA-4F34-ACB8-5470EAF95899}" destId="{306CB4D0-EB72-4BED-8C6A-693EBF327F0D}" srcOrd="2" destOrd="0" parTransId="{9A828A75-2184-41CA-89F4-7DF660EDDAF1}" sibTransId="{92BBCCEF-01BC-4361-99F8-59DD5A46E038}"/>
    <dgm:cxn modelId="{04EA04FE-E9B3-4AD6-BE85-775E796D204B}" type="presOf" srcId="{CBEEE3A7-35A8-4D06-9290-64B9AE75CC8D}" destId="{C9DB3A3C-EA81-4855-93E1-E4D39EDA0774}" srcOrd="0" destOrd="0" presId="urn:microsoft.com/office/officeart/2005/8/layout/bList2"/>
    <dgm:cxn modelId="{A396DA06-FB61-4A89-9283-96697984C3C9}" type="presParOf" srcId="{5B2C14A1-ED7E-449F-ACDA-B640D5887003}" destId="{CF181D86-197E-4338-982A-44F5D4676F27}" srcOrd="0" destOrd="0" presId="urn:microsoft.com/office/officeart/2005/8/layout/bList2"/>
    <dgm:cxn modelId="{5A0E7A23-B907-45A5-AEAF-34DA1DB9EA58}" type="presParOf" srcId="{CF181D86-197E-4338-982A-44F5D4676F27}" destId="{C9DB3A3C-EA81-4855-93E1-E4D39EDA0774}" srcOrd="0" destOrd="0" presId="urn:microsoft.com/office/officeart/2005/8/layout/bList2"/>
    <dgm:cxn modelId="{1DB49D20-D502-486F-A389-C89C3573EC2F}" type="presParOf" srcId="{CF181D86-197E-4338-982A-44F5D4676F27}" destId="{CD33252B-6DA7-4CE0-A642-0EAEAB2E4943}" srcOrd="1" destOrd="0" presId="urn:microsoft.com/office/officeart/2005/8/layout/bList2"/>
    <dgm:cxn modelId="{156D1DC8-6F8D-4B7F-A5AE-83648AE14948}" type="presParOf" srcId="{CF181D86-197E-4338-982A-44F5D4676F27}" destId="{7F45CBCF-D33E-4BFD-ABE2-8426BEB8F113}" srcOrd="2" destOrd="0" presId="urn:microsoft.com/office/officeart/2005/8/layout/bList2"/>
    <dgm:cxn modelId="{CE9B4C7E-1D5A-4A6A-8D6F-B07450ACDEA1}" type="presParOf" srcId="{CF181D86-197E-4338-982A-44F5D4676F27}" destId="{AA5300CE-63E0-4A6B-AC0B-AC6E16AF3231}" srcOrd="3" destOrd="0" presId="urn:microsoft.com/office/officeart/2005/8/layout/bList2"/>
    <dgm:cxn modelId="{DC965CA7-7441-46A7-BBF3-C31AFA6F5EEA}" type="presParOf" srcId="{5B2C14A1-ED7E-449F-ACDA-B640D5887003}" destId="{302452AA-A7FC-4246-888D-C2B5EE503CF9}" srcOrd="1" destOrd="0" presId="urn:microsoft.com/office/officeart/2005/8/layout/bList2"/>
    <dgm:cxn modelId="{A9BA3ACB-5766-47F6-A250-3B7CEA26488B}" type="presParOf" srcId="{5B2C14A1-ED7E-449F-ACDA-B640D5887003}" destId="{653304B8-199D-4791-9492-2D55F2CEBC2C}" srcOrd="2" destOrd="0" presId="urn:microsoft.com/office/officeart/2005/8/layout/bList2"/>
    <dgm:cxn modelId="{0F4824ED-5BA0-4FDC-BDD7-8E053603D26F}" type="presParOf" srcId="{653304B8-199D-4791-9492-2D55F2CEBC2C}" destId="{1F2CBEDB-56E0-440B-9A2C-80237CF33D6E}" srcOrd="0" destOrd="0" presId="urn:microsoft.com/office/officeart/2005/8/layout/bList2"/>
    <dgm:cxn modelId="{BC366B24-E841-43D7-A731-82CA04F3B891}" type="presParOf" srcId="{653304B8-199D-4791-9492-2D55F2CEBC2C}" destId="{0E2486E5-D388-4317-AD24-72149BAA046F}" srcOrd="1" destOrd="0" presId="urn:microsoft.com/office/officeart/2005/8/layout/bList2"/>
    <dgm:cxn modelId="{F1902451-5BBE-4084-BE8E-3265043CB8B3}" type="presParOf" srcId="{653304B8-199D-4791-9492-2D55F2CEBC2C}" destId="{EF50DEA4-436F-4DBC-8E25-E1022444975F}" srcOrd="2" destOrd="0" presId="urn:microsoft.com/office/officeart/2005/8/layout/bList2"/>
    <dgm:cxn modelId="{EC95DF25-8A2F-431B-900C-DFFB28A2535C}"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dgm:t>
        <a:bodyPr/>
        <a:lstStyle/>
        <a:p>
          <a:pPr algn="ctr"/>
          <a:r>
            <a:rPr lang="fa-IR" b="1" dirty="0">
              <a:effectLst>
                <a:glow rad="139700">
                  <a:schemeClr val="accent2">
                    <a:satMod val="175000"/>
                    <a:alpha val="40000"/>
                  </a:schemeClr>
                </a:glow>
              </a:effectLst>
              <a:cs typeface="B Compset" pitchFamily="2" charset="-78"/>
            </a:rPr>
            <a:t>قاجار تا پهلوی اول</a:t>
          </a:r>
          <a:endParaRPr lang="en-US" b="1" dirty="0">
            <a:effectLst>
              <a:glow rad="139700">
                <a:schemeClr val="accent2">
                  <a:satMod val="175000"/>
                  <a:alpha val="40000"/>
                </a:schemeClr>
              </a:glow>
            </a:effectLst>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cs typeface="B Compset" pitchFamily="2" charset="-78"/>
            </a:rPr>
            <a:t>دوران پس از انقلاب</a:t>
          </a:r>
          <a:endParaRPr lang="en-US" b="1" dirty="0">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dgm:spPr/>
      <dgm:t>
        <a:bodyPr/>
        <a:lstStyle/>
        <a:p>
          <a:pPr algn="ctr"/>
          <a:r>
            <a:rPr lang="fa-IR" b="1" dirty="0">
              <a:cs typeface="B Compset" pitchFamily="2" charset="-78"/>
            </a:rPr>
            <a:t>پهلوی دوم تا پیروزی انقلاب</a:t>
          </a:r>
          <a:endParaRPr lang="en-US" b="1" dirty="0">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FB16B647-DC64-4CEC-8BB3-307C0DDA214C}" type="presOf" srcId="{7973789D-4E58-48FA-8DE9-BB9F255BE7E0}" destId="{9D8C664A-663B-4A56-9FD7-845B72DB540F}" srcOrd="0" destOrd="0" presId="urn:microsoft.com/office/officeart/2005/8/layout/arrow2"/>
    <dgm:cxn modelId="{F7CC1B57-80FF-4676-BC74-2E481AEE42E2}" type="presOf" srcId="{2ED41BBE-FB95-4505-AC66-950018751F65}" destId="{15A9CFBB-77F5-45FC-BB5D-C7D508B28917}" srcOrd="0" destOrd="0" presId="urn:microsoft.com/office/officeart/2005/8/layout/arrow2"/>
    <dgm:cxn modelId="{ED3A7693-1840-4E92-9EB9-9A77209407FA}" type="presOf" srcId="{36122D76-475D-4B07-B6A7-B39304637022}" destId="{3ED345B2-22B0-4E14-9725-4D7C28372A1C}"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12D211C0-606F-4669-833F-93ADC8682F70}" type="presOf" srcId="{7B159E21-7EDD-4029-B778-024A01ADDD49}" destId="{A41BE783-27D5-4F08-A758-0827DF54CA67}" srcOrd="0" destOrd="0" presId="urn:microsoft.com/office/officeart/2005/8/layout/arrow2"/>
    <dgm:cxn modelId="{87F22821-D568-48E5-9D8E-C23BF0829D6D}" type="presParOf" srcId="{3ED345B2-22B0-4E14-9725-4D7C28372A1C}" destId="{4F813C2A-5F87-4069-AF2F-90DA3288ED6A}" srcOrd="0" destOrd="0" presId="urn:microsoft.com/office/officeart/2005/8/layout/arrow2"/>
    <dgm:cxn modelId="{39E458D7-F6FA-4031-8FE0-706C6E2A79A6}" type="presParOf" srcId="{3ED345B2-22B0-4E14-9725-4D7C28372A1C}" destId="{E3ACEB1A-F475-4257-89BD-DB7AD3295B42}" srcOrd="1" destOrd="0" presId="urn:microsoft.com/office/officeart/2005/8/layout/arrow2"/>
    <dgm:cxn modelId="{0113CEB5-91E6-4ABA-AC6D-4B25828C0440}" type="presParOf" srcId="{E3ACEB1A-F475-4257-89BD-DB7AD3295B42}" destId="{95C357B4-1BE2-472E-98FB-E6EB6FFC57DB}" srcOrd="0" destOrd="0" presId="urn:microsoft.com/office/officeart/2005/8/layout/arrow2"/>
    <dgm:cxn modelId="{33822191-14EE-460E-A368-61A0FDF1D8F1}" type="presParOf" srcId="{E3ACEB1A-F475-4257-89BD-DB7AD3295B42}" destId="{15A9CFBB-77F5-45FC-BB5D-C7D508B28917}" srcOrd="1" destOrd="0" presId="urn:microsoft.com/office/officeart/2005/8/layout/arrow2"/>
    <dgm:cxn modelId="{77F5933F-AD03-447C-B7C3-C5D37D6D9DD4}" type="presParOf" srcId="{E3ACEB1A-F475-4257-89BD-DB7AD3295B42}" destId="{7A1B6575-1D1C-4E48-BC05-037BAC4AE297}" srcOrd="2" destOrd="0" presId="urn:microsoft.com/office/officeart/2005/8/layout/arrow2"/>
    <dgm:cxn modelId="{2353A475-B30A-4B40-A04C-F75C3267919D}" type="presParOf" srcId="{E3ACEB1A-F475-4257-89BD-DB7AD3295B42}" destId="{A41BE783-27D5-4F08-A758-0827DF54CA67}" srcOrd="3" destOrd="0" presId="urn:microsoft.com/office/officeart/2005/8/layout/arrow2"/>
    <dgm:cxn modelId="{0A570FEB-252F-4734-B591-342E10C5675B}" type="presParOf" srcId="{E3ACEB1A-F475-4257-89BD-DB7AD3295B42}" destId="{10B8BDE0-3E24-4D98-BE08-E23DFDF95198}" srcOrd="4" destOrd="0" presId="urn:microsoft.com/office/officeart/2005/8/layout/arrow2"/>
    <dgm:cxn modelId="{0B5FE80D-51C1-4090-B174-E52CF33CF4D6}"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AE4544DC-1EFA-4F34-ACB8-5470EAF95899}">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سوم: </a:t>
          </a:r>
          <a:r>
            <a:rPr lang="fa-IR" sz="1600" b="1" dirty="0">
              <a:cs typeface="B Compset" pitchFamily="2" charset="-78"/>
            </a:rPr>
            <a:t>از تاسیس انجمن آثار ملی تا اصلاحیه قانون حفظ آثار ملی</a:t>
          </a:r>
          <a:endParaRPr lang="en-US" sz="1600" b="1" dirty="0">
            <a:cs typeface="B Compset" pitchFamily="2" charset="-78"/>
          </a:endParaRPr>
        </a:p>
      </dgm:t>
    </dgm:pt>
    <dgm:pt modelId="{51DDF250-834E-4124-AD42-07F8B6A106D1}" type="parTrans" cxnId="{28A21953-047F-4992-9B85-FC39B8793AA1}">
      <dgm:prSet/>
      <dgm:spPr/>
      <dgm:t>
        <a:bodyPr/>
        <a:lstStyle/>
        <a:p>
          <a:endParaRPr lang="en-US"/>
        </a:p>
      </dgm:t>
    </dgm:pt>
    <dgm:pt modelId="{78DFD6E8-CF59-4DF3-BB05-A373651AE7A9}" type="sibTrans" cxnId="{28A21953-047F-4992-9B85-FC39B8793AA1}">
      <dgm:prSet/>
      <dgm:spPr/>
      <dgm:t>
        <a:bodyPr/>
        <a:lstStyle/>
        <a:p>
          <a:endParaRPr lang="en-US"/>
        </a:p>
      </dgm:t>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سوم: </a:t>
          </a:r>
          <a:r>
            <a:rPr lang="fa-IR" sz="1600" b="1" dirty="0">
              <a:cs typeface="B Compset" pitchFamily="2" charset="-78"/>
            </a:rPr>
            <a:t>از تاسیس انجمن آثار ملی تا اصلاحیه قانون حفظ آثار ملی</a:t>
          </a:r>
          <a:endParaRPr lang="en-US" sz="1600" b="1"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75311262-2244-4DDC-9982-090C5FECEA3A}">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بریده شدن بافت های تاریخی مانندبافت تهران، سمنان، شیراز و همدان</a:t>
          </a:r>
          <a:endParaRPr lang="en-US" sz="1400" b="1" dirty="0">
            <a:cs typeface="B Compset" pitchFamily="2" charset="-78"/>
          </a:endParaRPr>
        </a:p>
      </dgm:t>
    </dgm:pt>
    <dgm:pt modelId="{874A7F38-D2C7-4211-B3A8-702EA0E56AC4}" type="parTrans" cxnId="{8037BF7E-CE86-4C25-9885-1324E2BC205B}">
      <dgm:prSet/>
      <dgm:spPr/>
      <dgm:t>
        <a:bodyPr/>
        <a:lstStyle/>
        <a:p>
          <a:endParaRPr lang="en-US"/>
        </a:p>
      </dgm:t>
    </dgm:pt>
    <dgm:pt modelId="{8DE528B4-3EA1-4419-AFA1-F3F4820A3D81}" type="sibTrans" cxnId="{8037BF7E-CE86-4C25-9885-1324E2BC205B}">
      <dgm:prSet/>
      <dgm:spPr/>
      <dgm:t>
        <a:bodyPr/>
        <a:lstStyle/>
        <a:p>
          <a:endParaRPr lang="en-US"/>
        </a:p>
      </dgm:t>
    </dgm:pt>
    <dgm:pt modelId="{CBEEE3A7-35A8-4D06-9290-64B9AE75CC8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a:cs typeface="B Compset" pitchFamily="2" charset="-78"/>
            </a:rPr>
            <a:t>تشکیل انجمن آثار ملی و تصویب اولین قانون مدون ایران در زمینه خفاظت از میراث فرهنگی ( آیین نامه عتیقیات)</a:t>
          </a:r>
          <a:endParaRPr lang="en-US" sz="1400" b="1" dirty="0">
            <a:cs typeface="B Compset" pitchFamily="2" charset="-78"/>
          </a:endParaRPr>
        </a:p>
      </dgm:t>
    </dgm:pt>
    <dgm:pt modelId="{5C750F9D-C2FB-4775-B9AF-D1E215E85B55}" type="sibTrans" cxnId="{32B10E59-C397-4787-8BEA-7A8A7C11F55A}">
      <dgm:prSet/>
      <dgm:spPr/>
      <dgm:t>
        <a:bodyPr/>
        <a:lstStyle/>
        <a:p>
          <a:endParaRPr lang="en-US"/>
        </a:p>
      </dgm:t>
    </dgm:pt>
    <dgm:pt modelId="{A5D3AAAA-4710-4EB1-BB03-8991847EA6EE}" type="parTrans" cxnId="{32B10E59-C397-4787-8BEA-7A8A7C11F55A}">
      <dgm:prSet/>
      <dgm:spPr/>
      <dgm:t>
        <a:bodyPr/>
        <a:lstStyle/>
        <a:p>
          <a:endParaRPr lang="en-US"/>
        </a:p>
      </dgm:t>
    </dgm:pt>
    <dgm:pt modelId="{2487EFC9-F3B6-4888-BA66-D027DD59D6DE}">
      <dgm:prSet custT="1"/>
      <dgm:spPr/>
      <dgm:t>
        <a:bodyPr/>
        <a:lstStyle/>
        <a:p>
          <a:pPr rtl="1"/>
          <a:r>
            <a:rPr lang="fa-IR" sz="1400" b="1" dirty="0">
              <a:cs typeface="B Compset" pitchFamily="2" charset="-78"/>
            </a:rPr>
            <a:t>عدم ثبت آثار دوران قاجار در فهرست آثار ملی وایجاد زمینه برای تخریب آنها</a:t>
          </a:r>
          <a:endParaRPr lang="en-US" sz="1400" b="1" dirty="0">
            <a:cs typeface="B Compset" pitchFamily="2" charset="-78"/>
          </a:endParaRPr>
        </a:p>
      </dgm:t>
    </dgm:pt>
    <dgm:pt modelId="{A3D634AA-E8B9-4D29-A7B8-BDF0075350CF}" type="parTrans" cxnId="{16C93381-F348-44B8-A2DE-3F071F58172E}">
      <dgm:prSet/>
      <dgm:spPr/>
      <dgm:t>
        <a:bodyPr/>
        <a:lstStyle/>
        <a:p>
          <a:endParaRPr lang="en-US"/>
        </a:p>
      </dgm:t>
    </dgm:pt>
    <dgm:pt modelId="{846AA976-232B-4EAF-8C6E-372EA853876F}" type="sibTrans" cxnId="{16C93381-F348-44B8-A2DE-3F071F58172E}">
      <dgm:prSet/>
      <dgm:spPr/>
      <dgm:t>
        <a:bodyPr/>
        <a:lstStyle/>
        <a:p>
          <a:endParaRPr lang="en-US"/>
        </a:p>
      </dgm:t>
    </dgm:pt>
    <dgm:pt modelId="{7213D7B5-1504-4A0B-883E-16C4D6F8EFD6}">
      <dgm:prSet custT="1"/>
      <dgm:spPr/>
      <dgm:t>
        <a:bodyPr/>
        <a:lstStyle/>
        <a:p>
          <a:pPr rtl="1"/>
          <a:r>
            <a:rPr lang="fa-IR" sz="1400" b="1" dirty="0">
              <a:cs typeface="B Compset" pitchFamily="2" charset="-78"/>
            </a:rPr>
            <a:t>قانون احداث و توسعه معابروخیابان ها</a:t>
          </a:r>
          <a:endParaRPr lang="en-US" sz="1400" b="1" dirty="0">
            <a:cs typeface="B Compset" pitchFamily="2" charset="-78"/>
          </a:endParaRPr>
        </a:p>
      </dgm:t>
    </dgm:pt>
    <dgm:pt modelId="{C551B982-DA19-48FE-903A-B59AE82629FB}" type="parTrans" cxnId="{EB828348-E72B-48C2-BA0A-6817DC858715}">
      <dgm:prSet/>
      <dgm:spPr/>
      <dgm:t>
        <a:bodyPr/>
        <a:lstStyle/>
        <a:p>
          <a:endParaRPr lang="en-US"/>
        </a:p>
      </dgm:t>
    </dgm:pt>
    <dgm:pt modelId="{F9CAAF12-D5D6-441F-AD7F-B8100B5ECEAC}" type="sibTrans" cxnId="{EB828348-E72B-48C2-BA0A-6817DC858715}">
      <dgm:prSet/>
      <dgm:spPr/>
      <dgm:t>
        <a:bodyPr/>
        <a:lstStyle/>
        <a:p>
          <a:endParaRPr lang="en-US"/>
        </a:p>
      </dgm:t>
    </dgm:pt>
    <dgm:pt modelId="{15AF7CD7-B635-4E57-BB1D-4F19D63F2A80}">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نوع دخالت در بافت ها با رویکرد تخریب و نوسازی</a:t>
          </a:r>
          <a:endParaRPr lang="en-US" sz="1400" b="1" dirty="0">
            <a:cs typeface="B Compset" pitchFamily="2" charset="-78"/>
          </a:endParaRPr>
        </a:p>
      </dgm:t>
    </dgm:pt>
    <dgm:pt modelId="{3E6A45F2-F4E1-44E4-A3FC-4611B5347331}" type="parTrans" cxnId="{437AD8AF-D3FF-40BB-B8BD-C4CFAEFA27F7}">
      <dgm:prSet/>
      <dgm:spPr/>
    </dgm:pt>
    <dgm:pt modelId="{DF669451-7BA2-4E8D-90C6-D7C59572D0AB}" type="sibTrans" cxnId="{437AD8AF-D3FF-40BB-B8BD-C4CFAEFA27F7}">
      <dgm:prSet/>
      <dgm:spPr/>
    </dgm:pt>
    <dgm:pt modelId="{78D38146-EFB7-49B9-8E36-B0BB9A5DCE1C}">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400" b="1" dirty="0">
              <a:cs typeface="B Compset" pitchFamily="2" charset="-78"/>
            </a:rPr>
            <a:t> گرایش به نوگرایی و تقلید از غرب</a:t>
          </a:r>
          <a:endParaRPr lang="en-US" sz="1400" b="1" dirty="0">
            <a:cs typeface="B Compset" pitchFamily="2" charset="-78"/>
          </a:endParaRPr>
        </a:p>
      </dgm:t>
    </dgm:pt>
    <dgm:pt modelId="{8F1B2D18-4D4A-489E-9812-1B348083C212}" type="parTrans" cxnId="{034A80F9-BB86-4C69-B647-7EA215987FF1}">
      <dgm:prSet/>
      <dgm:spPr/>
    </dgm:pt>
    <dgm:pt modelId="{57D7957E-5F6D-49A6-9CF6-2633AA895E9C}" type="sibTrans" cxnId="{034A80F9-BB86-4C69-B647-7EA215987FF1}">
      <dgm:prSet/>
      <dgm:spPr/>
    </dgm:pt>
    <dgm:pt modelId="{5B2C14A1-ED7E-449F-ACDA-B640D5887003}" type="pres">
      <dgm:prSet presAssocID="{93BAD68D-6230-4A1F-92A7-7ADD1ED11C59}" presName="diagram" presStyleCnt="0">
        <dgm:presLayoutVars>
          <dgm:dir/>
          <dgm:animLvl val="lvl"/>
          <dgm:resizeHandles val="exact"/>
        </dgm:presLayoutVars>
      </dgm:prSet>
      <dgm:spPr/>
    </dgm:pt>
    <dgm:pt modelId="{CF181D86-197E-4338-982A-44F5D4676F27}" type="pres">
      <dgm:prSet presAssocID="{AE4544DC-1EFA-4F34-ACB8-5470EAF95899}" presName="compNode" presStyleCnt="0"/>
      <dgm:spPr/>
    </dgm:pt>
    <dgm:pt modelId="{C9DB3A3C-EA81-4855-93E1-E4D39EDA0774}" type="pres">
      <dgm:prSet presAssocID="{AE4544DC-1EFA-4F34-ACB8-5470EAF95899}" presName="childRect" presStyleLbl="bgAcc1" presStyleIdx="0" presStyleCnt="2">
        <dgm:presLayoutVars>
          <dgm:bulletEnabled val="1"/>
        </dgm:presLayoutVars>
      </dgm:prSet>
      <dgm:spPr/>
    </dgm:pt>
    <dgm:pt modelId="{CD33252B-6DA7-4CE0-A642-0EAEAB2E4943}" type="pres">
      <dgm:prSet presAssocID="{AE4544DC-1EFA-4F34-ACB8-5470EAF95899}" presName="parentText" presStyleLbl="node1" presStyleIdx="0" presStyleCnt="0">
        <dgm:presLayoutVars>
          <dgm:chMax val="0"/>
          <dgm:bulletEnabled val="1"/>
        </dgm:presLayoutVars>
      </dgm:prSet>
      <dgm:spPr/>
    </dgm:pt>
    <dgm:pt modelId="{7F45CBCF-D33E-4BFD-ABE2-8426BEB8F113}" type="pres">
      <dgm:prSet presAssocID="{AE4544DC-1EFA-4F34-ACB8-5470EAF95899}" presName="parentRect" presStyleLbl="alignNode1" presStyleIdx="0" presStyleCnt="2" custScaleY="135809" custLinFactNeighborY="17275"/>
      <dgm:spPr/>
    </dgm:pt>
    <dgm:pt modelId="{AA5300CE-63E0-4A6B-AC0B-AC6E16AF3231}" type="pres">
      <dgm:prSet presAssocID="{AE4544DC-1EFA-4F34-ACB8-5470EAF95899}" presName="adorn" presStyleLbl="fgAccFollowNode1" presStyleIdx="0" presStyleCnt="2"/>
      <dgm:spPr/>
    </dgm:pt>
    <dgm:pt modelId="{302452AA-A7FC-4246-888D-C2B5EE503CF9}" type="pres">
      <dgm:prSet presAssocID="{78DFD6E8-CF59-4DF3-BB05-A373651AE7A9}" presName="sibTrans" presStyleLbl="sibTrans2D1" presStyleIdx="0" presStyleCnt="0"/>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1" presStyleCnt="2">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1" presStyleCnt="2" custScaleY="146254" custLinFactNeighborY="22498"/>
      <dgm:spPr/>
    </dgm:pt>
    <dgm:pt modelId="{C39D9A0A-C6C0-451C-B024-3D6A055CD05F}" type="pres">
      <dgm:prSet presAssocID="{36210739-375D-4B3D-BE4B-9A9CD16D8714}" presName="adorn" presStyleLbl="fgAccFollowNode1" presStyleIdx="1" presStyleCnt="2"/>
      <dgm:spPr/>
    </dgm:pt>
  </dgm:ptLst>
  <dgm:cxnLst>
    <dgm:cxn modelId="{40862509-41AD-450B-8B76-FE443900FFEA}" type="presOf" srcId="{36210739-375D-4B3D-BE4B-9A9CD16D8714}" destId="{EF50DEA4-436F-4DBC-8E25-E1022444975F}" srcOrd="1" destOrd="0" presId="urn:microsoft.com/office/officeart/2005/8/layout/bList2"/>
    <dgm:cxn modelId="{591A1924-2CBA-42C7-AF4B-9C174B507EF0}" type="presOf" srcId="{7213D7B5-1504-4A0B-883E-16C4D6F8EFD6}" destId="{C9DB3A3C-EA81-4855-93E1-E4D39EDA0774}" srcOrd="0" destOrd="2" presId="urn:microsoft.com/office/officeart/2005/8/layout/bList2"/>
    <dgm:cxn modelId="{04A53326-C237-4F9E-A740-BD274E807BF0}" type="presOf" srcId="{AE4544DC-1EFA-4F34-ACB8-5470EAF95899}" destId="{7F45CBCF-D33E-4BFD-ABE2-8426BEB8F113}" srcOrd="1" destOrd="0" presId="urn:microsoft.com/office/officeart/2005/8/layout/bList2"/>
    <dgm:cxn modelId="{6CB7362C-83C1-43EE-A426-F0A69CF73C43}" type="presOf" srcId="{AE4544DC-1EFA-4F34-ACB8-5470EAF95899}" destId="{CD33252B-6DA7-4CE0-A642-0EAEAB2E4943}" srcOrd="0" destOrd="0" presId="urn:microsoft.com/office/officeart/2005/8/layout/bList2"/>
    <dgm:cxn modelId="{7FD2773C-FEC2-4245-A92C-F0B11CB985C6}" srcId="{93BAD68D-6230-4A1F-92A7-7ADD1ED11C59}" destId="{36210739-375D-4B3D-BE4B-9A9CD16D8714}" srcOrd="1" destOrd="0" parTransId="{8025D927-C9A8-48E6-90EF-BE3BCC1FBB7E}" sibTransId="{74179F30-212E-44C7-A8DF-F2C72CEB3943}"/>
    <dgm:cxn modelId="{D208C65C-F4A5-499D-838F-0A2C9A45D067}" type="presOf" srcId="{78DFD6E8-CF59-4DF3-BB05-A373651AE7A9}" destId="{302452AA-A7FC-4246-888D-C2B5EE503CF9}" srcOrd="0" destOrd="0" presId="urn:microsoft.com/office/officeart/2005/8/layout/bList2"/>
    <dgm:cxn modelId="{ACE96F64-B01A-432A-9541-AB7799F5F913}" type="presOf" srcId="{15AF7CD7-B635-4E57-BB1D-4F19D63F2A80}" destId="{1F2CBEDB-56E0-440B-9A2C-80237CF33D6E}" srcOrd="0" destOrd="1" presId="urn:microsoft.com/office/officeart/2005/8/layout/bList2"/>
    <dgm:cxn modelId="{9AA78067-71E7-415E-AFFE-98BF3E2621BD}" type="presOf" srcId="{78D38146-EFB7-49B9-8E36-B0BB9A5DCE1C}" destId="{1F2CBEDB-56E0-440B-9A2C-80237CF33D6E}" srcOrd="0" destOrd="2" presId="urn:microsoft.com/office/officeart/2005/8/layout/bList2"/>
    <dgm:cxn modelId="{EB828348-E72B-48C2-BA0A-6817DC858715}" srcId="{AE4544DC-1EFA-4F34-ACB8-5470EAF95899}" destId="{7213D7B5-1504-4A0B-883E-16C4D6F8EFD6}" srcOrd="2" destOrd="0" parTransId="{C551B982-DA19-48FE-903A-B59AE82629FB}" sibTransId="{F9CAAF12-D5D6-441F-AD7F-B8100B5ECEAC}"/>
    <dgm:cxn modelId="{32E34172-BC53-47C6-9604-34B2D1CA8DA6}" type="presOf" srcId="{2487EFC9-F3B6-4888-BA66-D027DD59D6DE}" destId="{C9DB3A3C-EA81-4855-93E1-E4D39EDA0774}" srcOrd="0" destOrd="1" presId="urn:microsoft.com/office/officeart/2005/8/layout/bList2"/>
    <dgm:cxn modelId="{28A21953-047F-4992-9B85-FC39B8793AA1}" srcId="{93BAD68D-6230-4A1F-92A7-7ADD1ED11C59}" destId="{AE4544DC-1EFA-4F34-ACB8-5470EAF95899}" srcOrd="0" destOrd="0" parTransId="{51DDF250-834E-4124-AD42-07F8B6A106D1}" sibTransId="{78DFD6E8-CF59-4DF3-BB05-A373651AE7A9}"/>
    <dgm:cxn modelId="{82656673-9AE1-40B0-B251-CD8E522F4C9A}" type="presOf" srcId="{93BAD68D-6230-4A1F-92A7-7ADD1ED11C59}" destId="{5B2C14A1-ED7E-449F-ACDA-B640D5887003}" srcOrd="0" destOrd="0" presId="urn:microsoft.com/office/officeart/2005/8/layout/bList2"/>
    <dgm:cxn modelId="{32B10E59-C397-4787-8BEA-7A8A7C11F55A}" srcId="{AE4544DC-1EFA-4F34-ACB8-5470EAF95899}" destId="{CBEEE3A7-35A8-4D06-9290-64B9AE75CC8D}" srcOrd="0" destOrd="0" parTransId="{A5D3AAAA-4710-4EB1-BB03-8991847EA6EE}" sibTransId="{5C750F9D-C2FB-4775-B9AF-D1E215E85B55}"/>
    <dgm:cxn modelId="{8037BF7E-CE86-4C25-9885-1324E2BC205B}" srcId="{36210739-375D-4B3D-BE4B-9A9CD16D8714}" destId="{75311262-2244-4DDC-9982-090C5FECEA3A}" srcOrd="0" destOrd="0" parTransId="{874A7F38-D2C7-4211-B3A8-702EA0E56AC4}" sibTransId="{8DE528B4-3EA1-4419-AFA1-F3F4820A3D81}"/>
    <dgm:cxn modelId="{16C93381-F348-44B8-A2DE-3F071F58172E}" srcId="{AE4544DC-1EFA-4F34-ACB8-5470EAF95899}" destId="{2487EFC9-F3B6-4888-BA66-D027DD59D6DE}" srcOrd="1" destOrd="0" parTransId="{A3D634AA-E8B9-4D29-A7B8-BDF0075350CF}" sibTransId="{846AA976-232B-4EAF-8C6E-372EA853876F}"/>
    <dgm:cxn modelId="{437AD8AF-D3FF-40BB-B8BD-C4CFAEFA27F7}" srcId="{36210739-375D-4B3D-BE4B-9A9CD16D8714}" destId="{15AF7CD7-B635-4E57-BB1D-4F19D63F2A80}" srcOrd="1" destOrd="0" parTransId="{3E6A45F2-F4E1-44E4-A3FC-4611B5347331}" sibTransId="{DF669451-7BA2-4E8D-90C6-D7C59572D0AB}"/>
    <dgm:cxn modelId="{AF0BC5BB-E787-47B3-8FD4-919B7706FB8F}" type="presOf" srcId="{CBEEE3A7-35A8-4D06-9290-64B9AE75CC8D}" destId="{C9DB3A3C-EA81-4855-93E1-E4D39EDA0774}" srcOrd="0" destOrd="0" presId="urn:microsoft.com/office/officeart/2005/8/layout/bList2"/>
    <dgm:cxn modelId="{58FFD5BF-A505-4F70-92FE-FE73AD950AA4}" type="presOf" srcId="{75311262-2244-4DDC-9982-090C5FECEA3A}" destId="{1F2CBEDB-56E0-440B-9A2C-80237CF33D6E}" srcOrd="0" destOrd="0" presId="urn:microsoft.com/office/officeart/2005/8/layout/bList2"/>
    <dgm:cxn modelId="{E797E8C8-F614-43F9-BE32-661E5EE59866}" type="presOf" srcId="{36210739-375D-4B3D-BE4B-9A9CD16D8714}" destId="{0E2486E5-D388-4317-AD24-72149BAA046F}" srcOrd="0" destOrd="0" presId="urn:microsoft.com/office/officeart/2005/8/layout/bList2"/>
    <dgm:cxn modelId="{034A80F9-BB86-4C69-B647-7EA215987FF1}" srcId="{36210739-375D-4B3D-BE4B-9A9CD16D8714}" destId="{78D38146-EFB7-49B9-8E36-B0BB9A5DCE1C}" srcOrd="2" destOrd="0" parTransId="{8F1B2D18-4D4A-489E-9812-1B348083C212}" sibTransId="{57D7957E-5F6D-49A6-9CF6-2633AA895E9C}"/>
    <dgm:cxn modelId="{1598A82A-F5C9-4479-9721-87DEEF85831F}" type="presParOf" srcId="{5B2C14A1-ED7E-449F-ACDA-B640D5887003}" destId="{CF181D86-197E-4338-982A-44F5D4676F27}" srcOrd="0" destOrd="0" presId="urn:microsoft.com/office/officeart/2005/8/layout/bList2"/>
    <dgm:cxn modelId="{BF1B2373-5544-4AC2-82BB-3F96D9B6EEC7}" type="presParOf" srcId="{CF181D86-197E-4338-982A-44F5D4676F27}" destId="{C9DB3A3C-EA81-4855-93E1-E4D39EDA0774}" srcOrd="0" destOrd="0" presId="urn:microsoft.com/office/officeart/2005/8/layout/bList2"/>
    <dgm:cxn modelId="{F9C01E2F-94D2-424B-BAD2-06B64E547E55}" type="presParOf" srcId="{CF181D86-197E-4338-982A-44F5D4676F27}" destId="{CD33252B-6DA7-4CE0-A642-0EAEAB2E4943}" srcOrd="1" destOrd="0" presId="urn:microsoft.com/office/officeart/2005/8/layout/bList2"/>
    <dgm:cxn modelId="{552DC974-7B9D-47CC-AF40-76E6A7629EED}" type="presParOf" srcId="{CF181D86-197E-4338-982A-44F5D4676F27}" destId="{7F45CBCF-D33E-4BFD-ABE2-8426BEB8F113}" srcOrd="2" destOrd="0" presId="urn:microsoft.com/office/officeart/2005/8/layout/bList2"/>
    <dgm:cxn modelId="{98A04F1B-8945-426F-A704-FF38C75D1E60}" type="presParOf" srcId="{CF181D86-197E-4338-982A-44F5D4676F27}" destId="{AA5300CE-63E0-4A6B-AC0B-AC6E16AF3231}" srcOrd="3" destOrd="0" presId="urn:microsoft.com/office/officeart/2005/8/layout/bList2"/>
    <dgm:cxn modelId="{91001ABF-90E8-4472-9C12-BB730030289B}" type="presParOf" srcId="{5B2C14A1-ED7E-449F-ACDA-B640D5887003}" destId="{302452AA-A7FC-4246-888D-C2B5EE503CF9}" srcOrd="1" destOrd="0" presId="urn:microsoft.com/office/officeart/2005/8/layout/bList2"/>
    <dgm:cxn modelId="{06F92253-31F7-435C-9D39-FEB147530B18}" type="presParOf" srcId="{5B2C14A1-ED7E-449F-ACDA-B640D5887003}" destId="{653304B8-199D-4791-9492-2D55F2CEBC2C}" srcOrd="2" destOrd="0" presId="urn:microsoft.com/office/officeart/2005/8/layout/bList2"/>
    <dgm:cxn modelId="{EF1E8EFC-AE75-456F-864D-23A100F9E8BC}" type="presParOf" srcId="{653304B8-199D-4791-9492-2D55F2CEBC2C}" destId="{1F2CBEDB-56E0-440B-9A2C-80237CF33D6E}" srcOrd="0" destOrd="0" presId="urn:microsoft.com/office/officeart/2005/8/layout/bList2"/>
    <dgm:cxn modelId="{E2D5E308-9031-4534-BF34-DA941EC39AFB}" type="presParOf" srcId="{653304B8-199D-4791-9492-2D55F2CEBC2C}" destId="{0E2486E5-D388-4317-AD24-72149BAA046F}" srcOrd="1" destOrd="0" presId="urn:microsoft.com/office/officeart/2005/8/layout/bList2"/>
    <dgm:cxn modelId="{9704114A-D4B9-4007-BCFC-16C3B1752D71}" type="presParOf" srcId="{653304B8-199D-4791-9492-2D55F2CEBC2C}" destId="{EF50DEA4-436F-4DBC-8E25-E1022444975F}" srcOrd="2" destOrd="0" presId="urn:microsoft.com/office/officeart/2005/8/layout/bList2"/>
    <dgm:cxn modelId="{526C9C53-8C39-45C1-980F-915B7FCAFC19}"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6122D76-475D-4B07-B6A7-B39304637022}" type="doc">
      <dgm:prSet loTypeId="urn:microsoft.com/office/officeart/2005/8/layout/arrow2" loCatId="process" qsTypeId="urn:microsoft.com/office/officeart/2005/8/quickstyle/simple1" qsCatId="simple" csTypeId="urn:microsoft.com/office/officeart/2005/8/colors/accent1_2" csCatId="accent1" phldr="1"/>
      <dgm:spPr/>
    </dgm:pt>
    <dgm:pt modelId="{2ED41BBE-FB95-4505-AC66-950018751F65}">
      <dgm:prSet phldrT="[Text]"/>
      <dgm:spPr>
        <a:effectLst/>
      </dgm:spPr>
      <dgm:t>
        <a:bodyPr/>
        <a:lstStyle/>
        <a:p>
          <a:pPr algn="ctr"/>
          <a:r>
            <a:rPr lang="fa-IR" b="1" dirty="0">
              <a:cs typeface="B Compset" pitchFamily="2" charset="-78"/>
            </a:rPr>
            <a:t>قاجار تا پهلوی اول</a:t>
          </a:r>
          <a:endParaRPr lang="en-US" b="1" dirty="0">
            <a:cs typeface="B Compset" pitchFamily="2" charset="-78"/>
          </a:endParaRPr>
        </a:p>
      </dgm:t>
    </dgm:pt>
    <dgm:pt modelId="{32F83A7B-3181-4BD4-AF60-833E2F11D40C}" type="parTrans" cxnId="{36FF4AB9-7A78-4A10-8679-7DE65272FD3A}">
      <dgm:prSet/>
      <dgm:spPr/>
      <dgm:t>
        <a:bodyPr/>
        <a:lstStyle/>
        <a:p>
          <a:endParaRPr lang="en-US"/>
        </a:p>
      </dgm:t>
    </dgm:pt>
    <dgm:pt modelId="{3CB11D1F-D820-42AF-A880-B82DA4CADAB1}" type="sibTrans" cxnId="{36FF4AB9-7A78-4A10-8679-7DE65272FD3A}">
      <dgm:prSet/>
      <dgm:spPr/>
      <dgm:t>
        <a:bodyPr/>
        <a:lstStyle/>
        <a:p>
          <a:endParaRPr lang="en-US"/>
        </a:p>
      </dgm:t>
    </dgm:pt>
    <dgm:pt modelId="{7973789D-4E58-48FA-8DE9-BB9F255BE7E0}">
      <dgm:prSet phldrT="[Text]"/>
      <dgm:spPr/>
      <dgm:t>
        <a:bodyPr/>
        <a:lstStyle/>
        <a:p>
          <a:r>
            <a:rPr lang="fa-IR" b="1" dirty="0">
              <a:cs typeface="B Compset" pitchFamily="2" charset="-78"/>
            </a:rPr>
            <a:t>دوران پس از انقلاب</a:t>
          </a:r>
          <a:endParaRPr lang="en-US" b="1" dirty="0">
            <a:cs typeface="B Compset" pitchFamily="2" charset="-78"/>
          </a:endParaRPr>
        </a:p>
      </dgm:t>
    </dgm:pt>
    <dgm:pt modelId="{342CAC05-2608-4403-B799-BF69C6E92B13}" type="parTrans" cxnId="{141073B7-6977-4357-9E48-1FCA5C22785D}">
      <dgm:prSet/>
      <dgm:spPr/>
      <dgm:t>
        <a:bodyPr/>
        <a:lstStyle/>
        <a:p>
          <a:endParaRPr lang="en-US"/>
        </a:p>
      </dgm:t>
    </dgm:pt>
    <dgm:pt modelId="{DE0E81EF-7FD2-43B0-8AF1-6AF12D106A32}" type="sibTrans" cxnId="{141073B7-6977-4357-9E48-1FCA5C22785D}">
      <dgm:prSet/>
      <dgm:spPr/>
      <dgm:t>
        <a:bodyPr/>
        <a:lstStyle/>
        <a:p>
          <a:endParaRPr lang="en-US"/>
        </a:p>
      </dgm:t>
    </dgm:pt>
    <dgm:pt modelId="{7B159E21-7EDD-4029-B778-024A01ADDD49}">
      <dgm:prSet phldrT="[Text]" custT="1"/>
      <dgm:spPr>
        <a:noFill/>
        <a:effectLst>
          <a:outerShdw blurRad="50800" dist="50800" dir="5400000" algn="ctr" rotWithShape="0">
            <a:schemeClr val="bg1"/>
          </a:outerShdw>
        </a:effectLst>
      </dgm:spPr>
      <dgm:t>
        <a:bodyPr/>
        <a:lstStyle/>
        <a:p>
          <a:pPr algn="ctr"/>
          <a:r>
            <a:rPr lang="fa-IR"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rPr>
            <a:t>پهلوی دوم تا پیروزی انقلاب</a:t>
          </a:r>
          <a:endParaRPr lang="en-US"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endParaRPr>
        </a:p>
      </dgm:t>
    </dgm:pt>
    <dgm:pt modelId="{E30C729B-FFCC-4988-B9F8-96F28FFB552C}" type="sibTrans" cxnId="{59E1F49A-B648-44E5-ABEE-9539225E0CC6}">
      <dgm:prSet/>
      <dgm:spPr/>
      <dgm:t>
        <a:bodyPr/>
        <a:lstStyle/>
        <a:p>
          <a:endParaRPr lang="en-US"/>
        </a:p>
      </dgm:t>
    </dgm:pt>
    <dgm:pt modelId="{F20FBA34-450A-4BE3-8BAA-193379262794}" type="parTrans" cxnId="{59E1F49A-B648-44E5-ABEE-9539225E0CC6}">
      <dgm:prSet/>
      <dgm:spPr/>
      <dgm:t>
        <a:bodyPr/>
        <a:lstStyle/>
        <a:p>
          <a:endParaRPr lang="en-US"/>
        </a:p>
      </dgm:t>
    </dgm:pt>
    <dgm:pt modelId="{3ED345B2-22B0-4E14-9725-4D7C28372A1C}" type="pres">
      <dgm:prSet presAssocID="{36122D76-475D-4B07-B6A7-B39304637022}" presName="arrowDiagram" presStyleCnt="0">
        <dgm:presLayoutVars>
          <dgm:chMax val="5"/>
          <dgm:dir/>
          <dgm:resizeHandles val="exact"/>
        </dgm:presLayoutVars>
      </dgm:prSet>
      <dgm:spPr/>
    </dgm:pt>
    <dgm:pt modelId="{4F813C2A-5F87-4069-AF2F-90DA3288ED6A}" type="pres">
      <dgm:prSet presAssocID="{36122D76-475D-4B07-B6A7-B39304637022}" presName="arrow" presStyleLbl="bgShp" presStyleIdx="0" presStyleCnt="1"/>
      <dgm:spPr/>
    </dgm:pt>
    <dgm:pt modelId="{E3ACEB1A-F475-4257-89BD-DB7AD3295B42}" type="pres">
      <dgm:prSet presAssocID="{36122D76-475D-4B07-B6A7-B39304637022}" presName="arrowDiagram3" presStyleCnt="0"/>
      <dgm:spPr/>
    </dgm:pt>
    <dgm:pt modelId="{95C357B4-1BE2-472E-98FB-E6EB6FFC57DB}" type="pres">
      <dgm:prSet presAssocID="{2ED41BBE-FB95-4505-AC66-950018751F65}" presName="bullet3a" presStyleLbl="node1" presStyleIdx="0" presStyleCnt="3"/>
      <dgm:spPr/>
    </dgm:pt>
    <dgm:pt modelId="{15A9CFBB-77F5-45FC-BB5D-C7D508B28917}" type="pres">
      <dgm:prSet presAssocID="{2ED41BBE-FB95-4505-AC66-950018751F65}" presName="textBox3a" presStyleLbl="revTx" presStyleIdx="0" presStyleCnt="3" custScaleX="123605" custLinFactNeighborX="-42919" custLinFactNeighborY="6920">
        <dgm:presLayoutVars>
          <dgm:bulletEnabled val="1"/>
        </dgm:presLayoutVars>
      </dgm:prSet>
      <dgm:spPr/>
    </dgm:pt>
    <dgm:pt modelId="{7A1B6575-1D1C-4E48-BC05-037BAC4AE297}" type="pres">
      <dgm:prSet presAssocID="{7B159E21-7EDD-4029-B778-024A01ADDD49}" presName="bullet3b" presStyleLbl="node1" presStyleIdx="1" presStyleCnt="3"/>
      <dgm:spPr/>
    </dgm:pt>
    <dgm:pt modelId="{A41BE783-27D5-4F08-A758-0827DF54CA67}" type="pres">
      <dgm:prSet presAssocID="{7B159E21-7EDD-4029-B778-024A01ADDD49}" presName="textBox3b" presStyleLbl="revTx" presStyleIdx="1" presStyleCnt="3" custScaleX="156250" custLinFactNeighborX="-15625" custLinFactNeighborY="3677">
        <dgm:presLayoutVars>
          <dgm:bulletEnabled val="1"/>
        </dgm:presLayoutVars>
      </dgm:prSet>
      <dgm:spPr/>
    </dgm:pt>
    <dgm:pt modelId="{10B8BDE0-3E24-4D98-BE08-E23DFDF95198}" type="pres">
      <dgm:prSet presAssocID="{7973789D-4E58-48FA-8DE9-BB9F255BE7E0}" presName="bullet3c" presStyleLbl="node1" presStyleIdx="2" presStyleCnt="3"/>
      <dgm:spPr/>
    </dgm:pt>
    <dgm:pt modelId="{9D8C664A-663B-4A56-9FD7-845B72DB540F}" type="pres">
      <dgm:prSet presAssocID="{7973789D-4E58-48FA-8DE9-BB9F255BE7E0}" presName="textBox3c" presStyleLbl="revTx" presStyleIdx="2" presStyleCnt="3" custScaleY="53957" custLinFactNeighborY="-29496">
        <dgm:presLayoutVars>
          <dgm:bulletEnabled val="1"/>
        </dgm:presLayoutVars>
      </dgm:prSet>
      <dgm:spPr/>
    </dgm:pt>
  </dgm:ptLst>
  <dgm:cxnLst>
    <dgm:cxn modelId="{40FC6D36-3139-4E1E-A8D1-6E923A2149D4}" type="presOf" srcId="{2ED41BBE-FB95-4505-AC66-950018751F65}" destId="{15A9CFBB-77F5-45FC-BB5D-C7D508B28917}" srcOrd="0" destOrd="0" presId="urn:microsoft.com/office/officeart/2005/8/layout/arrow2"/>
    <dgm:cxn modelId="{35919963-D6D7-4159-BE01-BBBB80827524}" type="presOf" srcId="{7973789D-4E58-48FA-8DE9-BB9F255BE7E0}" destId="{9D8C664A-663B-4A56-9FD7-845B72DB540F}" srcOrd="0" destOrd="0" presId="urn:microsoft.com/office/officeart/2005/8/layout/arrow2"/>
    <dgm:cxn modelId="{59E1F49A-B648-44E5-ABEE-9539225E0CC6}" srcId="{36122D76-475D-4B07-B6A7-B39304637022}" destId="{7B159E21-7EDD-4029-B778-024A01ADDD49}" srcOrd="1" destOrd="0" parTransId="{F20FBA34-450A-4BE3-8BAA-193379262794}" sibTransId="{E30C729B-FFCC-4988-B9F8-96F28FFB552C}"/>
    <dgm:cxn modelId="{78A95EB3-02FA-4805-8E1A-BFE156AB4D85}" type="presOf" srcId="{36122D76-475D-4B07-B6A7-B39304637022}" destId="{3ED345B2-22B0-4E14-9725-4D7C28372A1C}" srcOrd="0" destOrd="0" presId="urn:microsoft.com/office/officeart/2005/8/layout/arrow2"/>
    <dgm:cxn modelId="{141073B7-6977-4357-9E48-1FCA5C22785D}" srcId="{36122D76-475D-4B07-B6A7-B39304637022}" destId="{7973789D-4E58-48FA-8DE9-BB9F255BE7E0}" srcOrd="2" destOrd="0" parTransId="{342CAC05-2608-4403-B799-BF69C6E92B13}" sibTransId="{DE0E81EF-7FD2-43B0-8AF1-6AF12D106A32}"/>
    <dgm:cxn modelId="{36FF4AB9-7A78-4A10-8679-7DE65272FD3A}" srcId="{36122D76-475D-4B07-B6A7-B39304637022}" destId="{2ED41BBE-FB95-4505-AC66-950018751F65}" srcOrd="0" destOrd="0" parTransId="{32F83A7B-3181-4BD4-AF60-833E2F11D40C}" sibTransId="{3CB11D1F-D820-42AF-A880-B82DA4CADAB1}"/>
    <dgm:cxn modelId="{FFD3E4E0-4354-4408-A11D-B36C982A13E3}" type="presOf" srcId="{7B159E21-7EDD-4029-B778-024A01ADDD49}" destId="{A41BE783-27D5-4F08-A758-0827DF54CA67}" srcOrd="0" destOrd="0" presId="urn:microsoft.com/office/officeart/2005/8/layout/arrow2"/>
    <dgm:cxn modelId="{1C8D54D2-2D3A-4F08-A76A-57180F7AEB64}" type="presParOf" srcId="{3ED345B2-22B0-4E14-9725-4D7C28372A1C}" destId="{4F813C2A-5F87-4069-AF2F-90DA3288ED6A}" srcOrd="0" destOrd="0" presId="urn:microsoft.com/office/officeart/2005/8/layout/arrow2"/>
    <dgm:cxn modelId="{3D673A5D-9B13-405D-B005-4FE08AE2B2AB}" type="presParOf" srcId="{3ED345B2-22B0-4E14-9725-4D7C28372A1C}" destId="{E3ACEB1A-F475-4257-89BD-DB7AD3295B42}" srcOrd="1" destOrd="0" presId="urn:microsoft.com/office/officeart/2005/8/layout/arrow2"/>
    <dgm:cxn modelId="{3CC7126A-3310-425A-940D-6EB359BCB6A9}" type="presParOf" srcId="{E3ACEB1A-F475-4257-89BD-DB7AD3295B42}" destId="{95C357B4-1BE2-472E-98FB-E6EB6FFC57DB}" srcOrd="0" destOrd="0" presId="urn:microsoft.com/office/officeart/2005/8/layout/arrow2"/>
    <dgm:cxn modelId="{BC0F3623-3602-4096-86A9-FB4E7D55F3B1}" type="presParOf" srcId="{E3ACEB1A-F475-4257-89BD-DB7AD3295B42}" destId="{15A9CFBB-77F5-45FC-BB5D-C7D508B28917}" srcOrd="1" destOrd="0" presId="urn:microsoft.com/office/officeart/2005/8/layout/arrow2"/>
    <dgm:cxn modelId="{838162B9-0DD8-4AA0-9661-19921ED38CD2}" type="presParOf" srcId="{E3ACEB1A-F475-4257-89BD-DB7AD3295B42}" destId="{7A1B6575-1D1C-4E48-BC05-037BAC4AE297}" srcOrd="2" destOrd="0" presId="urn:microsoft.com/office/officeart/2005/8/layout/arrow2"/>
    <dgm:cxn modelId="{EDCDE385-92BD-4FF3-AC07-CF316CD0FBC9}" type="presParOf" srcId="{E3ACEB1A-F475-4257-89BD-DB7AD3295B42}" destId="{A41BE783-27D5-4F08-A758-0827DF54CA67}" srcOrd="3" destOrd="0" presId="urn:microsoft.com/office/officeart/2005/8/layout/arrow2"/>
    <dgm:cxn modelId="{F088EFF9-E419-4A8E-B0BC-24198146E333}" type="presParOf" srcId="{E3ACEB1A-F475-4257-89BD-DB7AD3295B42}" destId="{10B8BDE0-3E24-4D98-BE08-E23DFDF95198}" srcOrd="4" destOrd="0" presId="urn:microsoft.com/office/officeart/2005/8/layout/arrow2"/>
    <dgm:cxn modelId="{A93B8249-8EC4-40BE-B1AD-F079A3B9B516}" type="presParOf" srcId="{E3ACEB1A-F475-4257-89BD-DB7AD3295B42}" destId="{9D8C664A-663B-4A56-9FD7-845B72DB540F}" srcOrd="5"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3BAD68D-6230-4A1F-92A7-7ADD1ED11C59}" type="doc">
      <dgm:prSet loTypeId="urn:microsoft.com/office/officeart/2005/8/layout/bList2" loCatId="list" qsTypeId="urn:microsoft.com/office/officeart/2005/8/quickstyle/simple1" qsCatId="simple" csTypeId="urn:microsoft.com/office/officeart/2005/8/colors/accent1_2" csCatId="accent1" phldr="1"/>
      <dgm:spPr/>
    </dgm:pt>
    <dgm:pt modelId="{AE4544DC-1EFA-4F34-ACB8-5470EAF95899}">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اول:</a:t>
          </a:r>
          <a:r>
            <a:rPr lang="fa-IR" sz="1600" b="1" u="none" dirty="0">
              <a:cs typeface="B Compset" pitchFamily="2" charset="-78"/>
            </a:rPr>
            <a:t> اصلاحیه حفظ آثار ملی تا تشکیل سازمان ملی حفاظت آثار باستانی</a:t>
          </a:r>
          <a:endParaRPr lang="en-US" sz="1600" b="1" u="none" dirty="0">
            <a:cs typeface="B Compset" pitchFamily="2" charset="-78"/>
          </a:endParaRPr>
        </a:p>
      </dgm:t>
    </dgm:pt>
    <dgm:pt modelId="{51DDF250-834E-4124-AD42-07F8B6A106D1}" type="parTrans" cxnId="{28A21953-047F-4992-9B85-FC39B8793AA1}">
      <dgm:prSet/>
      <dgm:spPr/>
      <dgm:t>
        <a:bodyPr/>
        <a:lstStyle/>
        <a:p>
          <a:endParaRPr lang="en-US"/>
        </a:p>
      </dgm:t>
    </dgm:pt>
    <dgm:pt modelId="{78DFD6E8-CF59-4DF3-BB05-A373651AE7A9}" type="sibTrans" cxnId="{28A21953-047F-4992-9B85-FC39B8793AA1}">
      <dgm:prSet/>
      <dgm:spPr/>
      <dgm:t>
        <a:bodyPr/>
        <a:lstStyle/>
        <a:p>
          <a:endParaRPr lang="en-US"/>
        </a:p>
      </dgm:t>
    </dgm:pt>
    <dgm:pt modelId="{36210739-375D-4B3D-BE4B-9A9CD16D8714}">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dgm:spPr>
      <dgm:t>
        <a:bodyPr/>
        <a:lstStyle/>
        <a:p>
          <a:pPr algn="ctr"/>
          <a:r>
            <a:rPr lang="fa-IR" sz="1600" b="1" u="sng" dirty="0">
              <a:cs typeface="B Compset" pitchFamily="2" charset="-78"/>
            </a:rPr>
            <a:t>دوره اول:</a:t>
          </a:r>
          <a:r>
            <a:rPr lang="fa-IR" sz="1600" b="1" u="none" dirty="0">
              <a:cs typeface="B Compset" pitchFamily="2" charset="-78"/>
            </a:rPr>
            <a:t> اصلاحیه حفظ آثار ملی تا تشکیل سازمان ملی حفاظت آثار باستانی</a:t>
          </a:r>
          <a:endParaRPr lang="en-US" sz="1600" b="1" dirty="0">
            <a:cs typeface="B Compset" pitchFamily="2" charset="-78"/>
          </a:endParaRPr>
        </a:p>
      </dgm:t>
    </dgm:pt>
    <dgm:pt modelId="{74179F30-212E-44C7-A8DF-F2C72CEB3943}" type="sibTrans" cxnId="{7FD2773C-FEC2-4245-A92C-F0B11CB985C6}">
      <dgm:prSet/>
      <dgm:spPr/>
      <dgm:t>
        <a:bodyPr/>
        <a:lstStyle/>
        <a:p>
          <a:endParaRPr lang="en-US"/>
        </a:p>
      </dgm:t>
    </dgm:pt>
    <dgm:pt modelId="{8025D927-C9A8-48E6-90EF-BE3BCC1FBB7E}" type="parTrans" cxnId="{7FD2773C-FEC2-4245-A92C-F0B11CB985C6}">
      <dgm:prSet/>
      <dgm:spPr/>
      <dgm:t>
        <a:bodyPr/>
        <a:lstStyle/>
        <a:p>
          <a:endParaRPr lang="en-US"/>
        </a:p>
      </dgm:t>
    </dgm:pt>
    <dgm:pt modelId="{CBEEE3A7-35A8-4D06-9290-64B9AE75CC8D}">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200" b="1" dirty="0">
              <a:cs typeface="B Compset" pitchFamily="2" charset="-78"/>
            </a:rPr>
            <a:t> بهسازی خیابان های اطراف کاخ گلستان و بافت تاریخی تهران</a:t>
          </a:r>
          <a:endParaRPr lang="en-US" sz="1200" b="1" dirty="0">
            <a:cs typeface="B Compset" pitchFamily="2" charset="-78"/>
          </a:endParaRPr>
        </a:p>
      </dgm:t>
    </dgm:pt>
    <dgm:pt modelId="{A5D3AAAA-4710-4EB1-BB03-8991847EA6EE}" type="parTrans" cxnId="{32B10E59-C397-4787-8BEA-7A8A7C11F55A}">
      <dgm:prSet/>
      <dgm:spPr/>
      <dgm:t>
        <a:bodyPr/>
        <a:lstStyle/>
        <a:p>
          <a:endParaRPr lang="en-US"/>
        </a:p>
      </dgm:t>
    </dgm:pt>
    <dgm:pt modelId="{5C750F9D-C2FB-4775-B9AF-D1E215E85B55}" type="sibTrans" cxnId="{32B10E59-C397-4787-8BEA-7A8A7C11F55A}">
      <dgm:prSet/>
      <dgm:spPr/>
      <dgm:t>
        <a:bodyPr/>
        <a:lstStyle/>
        <a:p>
          <a:endParaRPr lang="en-US"/>
        </a:p>
      </dgm:t>
    </dgm:pt>
    <dgm:pt modelId="{75311262-2244-4DDC-9982-090C5FECEA3A}">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200" b="1" dirty="0">
              <a:cs typeface="B Compset" pitchFamily="2" charset="-78"/>
            </a:rPr>
            <a:t>برنامه اول عمرانی (33-1327): اقدامات بهداشتی و برق رسانی</a:t>
          </a:r>
          <a:endParaRPr lang="en-US" sz="1200" b="1" dirty="0">
            <a:cs typeface="B Compset" pitchFamily="2" charset="-78"/>
          </a:endParaRPr>
        </a:p>
      </dgm:t>
    </dgm:pt>
    <dgm:pt modelId="{874A7F38-D2C7-4211-B3A8-702EA0E56AC4}" type="parTrans" cxnId="{8037BF7E-CE86-4C25-9885-1324E2BC205B}">
      <dgm:prSet/>
      <dgm:spPr/>
      <dgm:t>
        <a:bodyPr/>
        <a:lstStyle/>
        <a:p>
          <a:endParaRPr lang="en-US"/>
        </a:p>
      </dgm:t>
    </dgm:pt>
    <dgm:pt modelId="{8DE528B4-3EA1-4419-AFA1-F3F4820A3D81}" type="sibTrans" cxnId="{8037BF7E-CE86-4C25-9885-1324E2BC205B}">
      <dgm:prSet/>
      <dgm:spPr/>
      <dgm:t>
        <a:bodyPr/>
        <a:lstStyle/>
        <a:p>
          <a:endParaRPr lang="en-US"/>
        </a:p>
      </dgm:t>
    </dgm:pt>
    <dgm:pt modelId="{6FB2E5A1-E9DE-4AFA-A4AE-B5B2DA30EB67}">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200" b="1" dirty="0">
              <a:cs typeface="B Compset" pitchFamily="2" charset="-78"/>
            </a:rPr>
            <a:t> تصویب آیین نامه ای مبنی بر لزوم حفظ ابنیه تاریخی هنگام گسترش و تعریض معابر</a:t>
          </a:r>
          <a:endParaRPr lang="en-US" sz="1200" b="1" dirty="0">
            <a:cs typeface="B Compset" pitchFamily="2" charset="-78"/>
          </a:endParaRPr>
        </a:p>
      </dgm:t>
    </dgm:pt>
    <dgm:pt modelId="{C94F11D0-3AF3-4DE9-A9D4-59E59CBB907A}" type="parTrans" cxnId="{59CD078C-7405-4950-9870-F291AE367DE6}">
      <dgm:prSet/>
      <dgm:spPr/>
      <dgm:t>
        <a:bodyPr/>
        <a:lstStyle/>
        <a:p>
          <a:endParaRPr lang="en-US"/>
        </a:p>
      </dgm:t>
    </dgm:pt>
    <dgm:pt modelId="{642F939B-174F-4C82-BCDA-1D480552FA7F}" type="sibTrans" cxnId="{59CD078C-7405-4950-9870-F291AE367DE6}">
      <dgm:prSet/>
      <dgm:spPr/>
      <dgm:t>
        <a:bodyPr/>
        <a:lstStyle/>
        <a:p>
          <a:endParaRPr lang="en-US"/>
        </a:p>
      </dgm:t>
    </dgm:pt>
    <dgm:pt modelId="{B91035A5-422B-41C5-9ADA-7E48FEE6E6C2}">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200" b="1" dirty="0">
              <a:cs typeface="B Compset" pitchFamily="2" charset="-78"/>
            </a:rPr>
            <a:t> قانون تملک زمین ها و تخریب بافت مرکزی شهر ها</a:t>
          </a:r>
          <a:endParaRPr lang="en-US" sz="1200" b="1" dirty="0">
            <a:cs typeface="B Compset" pitchFamily="2" charset="-78"/>
          </a:endParaRPr>
        </a:p>
      </dgm:t>
    </dgm:pt>
    <dgm:pt modelId="{857764AE-4381-4643-B2B3-E5146406FEF8}" type="parTrans" cxnId="{C99068DB-E737-43F9-B252-310360ED070F}">
      <dgm:prSet/>
      <dgm:spPr/>
      <dgm:t>
        <a:bodyPr/>
        <a:lstStyle/>
        <a:p>
          <a:endParaRPr lang="en-US"/>
        </a:p>
      </dgm:t>
    </dgm:pt>
    <dgm:pt modelId="{7316D4C7-5239-4CF1-AAE2-FA899FB11370}" type="sibTrans" cxnId="{C99068DB-E737-43F9-B252-310360ED070F}">
      <dgm:prSet/>
      <dgm:spPr/>
      <dgm:t>
        <a:bodyPr/>
        <a:lstStyle/>
        <a:p>
          <a:endParaRPr lang="en-US"/>
        </a:p>
      </dgm:t>
    </dgm:pt>
    <dgm:pt modelId="{0DA9E171-77BA-4E2C-B6AD-5C1A3533F3B0}">
      <dgm:prSet custT="1"/>
      <dgm:spPr/>
      <dgm:t>
        <a:bodyPr/>
        <a:lstStyle/>
        <a:p>
          <a:pPr rtl="1"/>
          <a:r>
            <a:rPr lang="fa-IR" sz="1200" b="1" dirty="0">
              <a:cs typeface="B Compset" pitchFamily="2" charset="-78"/>
            </a:rPr>
            <a:t>برنامه دوم عمرانی(41-1334): تامین آب و برق ، آسفالت خیابان ها و ایجاد تاسیسات متفرقه - قانون تجدید بنای محله های قدیمی در 1330- تشکیل سازمان ملی حفاظت آثار باستانی ایران</a:t>
          </a:r>
          <a:endParaRPr lang="en-US" sz="1200" b="1" dirty="0">
            <a:cs typeface="B Compset" pitchFamily="2" charset="-78"/>
          </a:endParaRPr>
        </a:p>
      </dgm:t>
    </dgm:pt>
    <dgm:pt modelId="{E22E45E3-A500-44B0-B2BB-3E1A1E83AB7F}" type="parTrans" cxnId="{A5D6B8F7-B3B8-4D9B-969B-E7760857962F}">
      <dgm:prSet/>
      <dgm:spPr/>
      <dgm:t>
        <a:bodyPr/>
        <a:lstStyle/>
        <a:p>
          <a:endParaRPr lang="en-US"/>
        </a:p>
      </dgm:t>
    </dgm:pt>
    <dgm:pt modelId="{CDB4D270-BEF6-4042-A573-C6F6DF447D01}" type="sibTrans" cxnId="{A5D6B8F7-B3B8-4D9B-969B-E7760857962F}">
      <dgm:prSet/>
      <dgm:spPr/>
      <dgm:t>
        <a:bodyPr/>
        <a:lstStyle/>
        <a:p>
          <a:endParaRPr lang="en-US"/>
        </a:p>
      </dgm:t>
    </dgm:pt>
    <dgm:pt modelId="{E9BBFA73-22B7-47D3-9B58-08418DCB479A}">
      <dgm:prSet custT="1">
        <dgm:style>
          <a:lnRef idx="2">
            <a:schemeClr val="accent2"/>
          </a:lnRef>
          <a:fillRef idx="1">
            <a:schemeClr val="lt1"/>
          </a:fillRef>
          <a:effectRef idx="0">
            <a:schemeClr val="accent2"/>
          </a:effectRef>
          <a:fontRef idx="minor">
            <a:schemeClr val="dk1"/>
          </a:fontRef>
        </dgm:style>
      </dgm:prSet>
      <dgm:spPr/>
      <dgm:t>
        <a:bodyPr/>
        <a:lstStyle/>
        <a:p>
          <a:pPr rtl="1"/>
          <a:r>
            <a:rPr lang="fa-IR" sz="1200" b="1" dirty="0">
              <a:cs typeface="B Compset" pitchFamily="2" charset="-78"/>
            </a:rPr>
            <a:t> نقطه عطف این دوران در شروع برنامه های عمرانی است.</a:t>
          </a:r>
          <a:endParaRPr lang="en-US" sz="1200" b="1" dirty="0">
            <a:cs typeface="B Compset" pitchFamily="2" charset="-78"/>
          </a:endParaRPr>
        </a:p>
      </dgm:t>
    </dgm:pt>
    <dgm:pt modelId="{4DD6968C-D227-437F-8A60-19BA2A28B2E0}" type="parTrans" cxnId="{122BF28A-6370-4D13-9DB9-C6D97B458CB6}">
      <dgm:prSet/>
      <dgm:spPr/>
      <dgm:t>
        <a:bodyPr/>
        <a:lstStyle/>
        <a:p>
          <a:endParaRPr lang="en-US"/>
        </a:p>
      </dgm:t>
    </dgm:pt>
    <dgm:pt modelId="{5D813CC0-FC9C-43B7-AC59-61883A499471}" type="sibTrans" cxnId="{122BF28A-6370-4D13-9DB9-C6D97B458CB6}">
      <dgm:prSet/>
      <dgm:spPr/>
      <dgm:t>
        <a:bodyPr/>
        <a:lstStyle/>
        <a:p>
          <a:endParaRPr lang="en-US"/>
        </a:p>
      </dgm:t>
    </dgm:pt>
    <dgm:pt modelId="{5B2C14A1-ED7E-449F-ACDA-B640D5887003}" type="pres">
      <dgm:prSet presAssocID="{93BAD68D-6230-4A1F-92A7-7ADD1ED11C59}" presName="diagram" presStyleCnt="0">
        <dgm:presLayoutVars>
          <dgm:dir/>
          <dgm:animLvl val="lvl"/>
          <dgm:resizeHandles val="exact"/>
        </dgm:presLayoutVars>
      </dgm:prSet>
      <dgm:spPr/>
    </dgm:pt>
    <dgm:pt modelId="{CF181D86-197E-4338-982A-44F5D4676F27}" type="pres">
      <dgm:prSet presAssocID="{AE4544DC-1EFA-4F34-ACB8-5470EAF95899}" presName="compNode" presStyleCnt="0"/>
      <dgm:spPr/>
    </dgm:pt>
    <dgm:pt modelId="{C9DB3A3C-EA81-4855-93E1-E4D39EDA0774}" type="pres">
      <dgm:prSet presAssocID="{AE4544DC-1EFA-4F34-ACB8-5470EAF95899}" presName="childRect" presStyleLbl="bgAcc1" presStyleIdx="0" presStyleCnt="2">
        <dgm:presLayoutVars>
          <dgm:bulletEnabled val="1"/>
        </dgm:presLayoutVars>
      </dgm:prSet>
      <dgm:spPr/>
    </dgm:pt>
    <dgm:pt modelId="{CD33252B-6DA7-4CE0-A642-0EAEAB2E4943}" type="pres">
      <dgm:prSet presAssocID="{AE4544DC-1EFA-4F34-ACB8-5470EAF95899}" presName="parentText" presStyleLbl="node1" presStyleIdx="0" presStyleCnt="0">
        <dgm:presLayoutVars>
          <dgm:chMax val="0"/>
          <dgm:bulletEnabled val="1"/>
        </dgm:presLayoutVars>
      </dgm:prSet>
      <dgm:spPr/>
    </dgm:pt>
    <dgm:pt modelId="{7F45CBCF-D33E-4BFD-ABE2-8426BEB8F113}" type="pres">
      <dgm:prSet presAssocID="{AE4544DC-1EFA-4F34-ACB8-5470EAF95899}" presName="parentRect" presStyleLbl="alignNode1" presStyleIdx="0" presStyleCnt="2" custScaleY="135809" custLinFactNeighborY="17275"/>
      <dgm:spPr/>
    </dgm:pt>
    <dgm:pt modelId="{AA5300CE-63E0-4A6B-AC0B-AC6E16AF3231}" type="pres">
      <dgm:prSet presAssocID="{AE4544DC-1EFA-4F34-ACB8-5470EAF95899}" presName="adorn" presStyleLbl="fgAccFollowNode1" presStyleIdx="0" presStyleCnt="2"/>
      <dgm:spPr/>
    </dgm:pt>
    <dgm:pt modelId="{302452AA-A7FC-4246-888D-C2B5EE503CF9}" type="pres">
      <dgm:prSet presAssocID="{78DFD6E8-CF59-4DF3-BB05-A373651AE7A9}" presName="sibTrans" presStyleLbl="sibTrans2D1" presStyleIdx="0" presStyleCnt="0"/>
      <dgm:spPr/>
    </dgm:pt>
    <dgm:pt modelId="{653304B8-199D-4791-9492-2D55F2CEBC2C}" type="pres">
      <dgm:prSet presAssocID="{36210739-375D-4B3D-BE4B-9A9CD16D8714}" presName="compNode" presStyleCnt="0"/>
      <dgm:spPr/>
    </dgm:pt>
    <dgm:pt modelId="{1F2CBEDB-56E0-440B-9A2C-80237CF33D6E}" type="pres">
      <dgm:prSet presAssocID="{36210739-375D-4B3D-BE4B-9A9CD16D8714}" presName="childRect" presStyleLbl="bgAcc1" presStyleIdx="1" presStyleCnt="2">
        <dgm:presLayoutVars>
          <dgm:bulletEnabled val="1"/>
        </dgm:presLayoutVars>
      </dgm:prSet>
      <dgm:spPr/>
    </dgm:pt>
    <dgm:pt modelId="{0E2486E5-D388-4317-AD24-72149BAA046F}" type="pres">
      <dgm:prSet presAssocID="{36210739-375D-4B3D-BE4B-9A9CD16D8714}" presName="parentText" presStyleLbl="node1" presStyleIdx="0" presStyleCnt="0">
        <dgm:presLayoutVars>
          <dgm:chMax val="0"/>
          <dgm:bulletEnabled val="1"/>
        </dgm:presLayoutVars>
      </dgm:prSet>
      <dgm:spPr/>
    </dgm:pt>
    <dgm:pt modelId="{EF50DEA4-436F-4DBC-8E25-E1022444975F}" type="pres">
      <dgm:prSet presAssocID="{36210739-375D-4B3D-BE4B-9A9CD16D8714}" presName="parentRect" presStyleLbl="alignNode1" presStyleIdx="1" presStyleCnt="2" custScaleY="146254" custLinFactNeighborY="22498"/>
      <dgm:spPr/>
    </dgm:pt>
    <dgm:pt modelId="{C39D9A0A-C6C0-451C-B024-3D6A055CD05F}" type="pres">
      <dgm:prSet presAssocID="{36210739-375D-4B3D-BE4B-9A9CD16D8714}" presName="adorn" presStyleLbl="fgAccFollowNode1" presStyleIdx="1" presStyleCnt="2"/>
      <dgm:spPr/>
    </dgm:pt>
  </dgm:ptLst>
  <dgm:cxnLst>
    <dgm:cxn modelId="{E38D8B13-2AA2-4988-BE7A-921AE057377D}" type="presOf" srcId="{78DFD6E8-CF59-4DF3-BB05-A373651AE7A9}" destId="{302452AA-A7FC-4246-888D-C2B5EE503CF9}" srcOrd="0" destOrd="0" presId="urn:microsoft.com/office/officeart/2005/8/layout/bList2"/>
    <dgm:cxn modelId="{574B1219-ECCE-447D-AEE1-9E974A8539CE}" type="presOf" srcId="{93BAD68D-6230-4A1F-92A7-7ADD1ED11C59}" destId="{5B2C14A1-ED7E-449F-ACDA-B640D5887003}" srcOrd="0" destOrd="0" presId="urn:microsoft.com/office/officeart/2005/8/layout/bList2"/>
    <dgm:cxn modelId="{7FD2773C-FEC2-4245-A92C-F0B11CB985C6}" srcId="{93BAD68D-6230-4A1F-92A7-7ADD1ED11C59}" destId="{36210739-375D-4B3D-BE4B-9A9CD16D8714}" srcOrd="1" destOrd="0" parTransId="{8025D927-C9A8-48E6-90EF-BE3BCC1FBB7E}" sibTransId="{74179F30-212E-44C7-A8DF-F2C72CEB3943}"/>
    <dgm:cxn modelId="{651D223F-BD50-4DCD-AE5A-A9717C2AB1BD}" type="presOf" srcId="{B91035A5-422B-41C5-9ADA-7E48FEE6E6C2}" destId="{C9DB3A3C-EA81-4855-93E1-E4D39EDA0774}" srcOrd="0" destOrd="2" presId="urn:microsoft.com/office/officeart/2005/8/layout/bList2"/>
    <dgm:cxn modelId="{AF088066-E973-477A-86EC-BCBB015984A4}" type="presOf" srcId="{36210739-375D-4B3D-BE4B-9A9CD16D8714}" destId="{EF50DEA4-436F-4DBC-8E25-E1022444975F}" srcOrd="1" destOrd="0" presId="urn:microsoft.com/office/officeart/2005/8/layout/bList2"/>
    <dgm:cxn modelId="{FF6E794B-C6B5-4B43-82EB-145D0BFA978B}" type="presOf" srcId="{CBEEE3A7-35A8-4D06-9290-64B9AE75CC8D}" destId="{C9DB3A3C-EA81-4855-93E1-E4D39EDA0774}" srcOrd="0" destOrd="0" presId="urn:microsoft.com/office/officeart/2005/8/layout/bList2"/>
    <dgm:cxn modelId="{28A21953-047F-4992-9B85-FC39B8793AA1}" srcId="{93BAD68D-6230-4A1F-92A7-7ADD1ED11C59}" destId="{AE4544DC-1EFA-4F34-ACB8-5470EAF95899}" srcOrd="0" destOrd="0" parTransId="{51DDF250-834E-4124-AD42-07F8B6A106D1}" sibTransId="{78DFD6E8-CF59-4DF3-BB05-A373651AE7A9}"/>
    <dgm:cxn modelId="{32B10E59-C397-4787-8BEA-7A8A7C11F55A}" srcId="{AE4544DC-1EFA-4F34-ACB8-5470EAF95899}" destId="{CBEEE3A7-35A8-4D06-9290-64B9AE75CC8D}" srcOrd="0" destOrd="0" parTransId="{A5D3AAAA-4710-4EB1-BB03-8991847EA6EE}" sibTransId="{5C750F9D-C2FB-4775-B9AF-D1E215E85B55}"/>
    <dgm:cxn modelId="{8037BF7E-CE86-4C25-9885-1324E2BC205B}" srcId="{36210739-375D-4B3D-BE4B-9A9CD16D8714}" destId="{75311262-2244-4DDC-9982-090C5FECEA3A}" srcOrd="0" destOrd="0" parTransId="{874A7F38-D2C7-4211-B3A8-702EA0E56AC4}" sibTransId="{8DE528B4-3EA1-4419-AFA1-F3F4820A3D81}"/>
    <dgm:cxn modelId="{122BF28A-6370-4D13-9DB9-C6D97B458CB6}" srcId="{AE4544DC-1EFA-4F34-ACB8-5470EAF95899}" destId="{E9BBFA73-22B7-47D3-9B58-08418DCB479A}" srcOrd="3" destOrd="0" parTransId="{4DD6968C-D227-437F-8A60-19BA2A28B2E0}" sibTransId="{5D813CC0-FC9C-43B7-AC59-61883A499471}"/>
    <dgm:cxn modelId="{59CD078C-7405-4950-9870-F291AE367DE6}" srcId="{AE4544DC-1EFA-4F34-ACB8-5470EAF95899}" destId="{6FB2E5A1-E9DE-4AFA-A4AE-B5B2DA30EB67}" srcOrd="1" destOrd="0" parTransId="{C94F11D0-3AF3-4DE9-A9D4-59E59CBB907A}" sibTransId="{642F939B-174F-4C82-BCDA-1D480552FA7F}"/>
    <dgm:cxn modelId="{F165EB9D-C6F0-4793-B273-44CE6954590D}" type="presOf" srcId="{0DA9E171-77BA-4E2C-B6AD-5C1A3533F3B0}" destId="{1F2CBEDB-56E0-440B-9A2C-80237CF33D6E}" srcOrd="0" destOrd="1" presId="urn:microsoft.com/office/officeart/2005/8/layout/bList2"/>
    <dgm:cxn modelId="{2986C3A4-07EC-4F8D-B64B-ACD207995169}" type="presOf" srcId="{6FB2E5A1-E9DE-4AFA-A4AE-B5B2DA30EB67}" destId="{C9DB3A3C-EA81-4855-93E1-E4D39EDA0774}" srcOrd="0" destOrd="1" presId="urn:microsoft.com/office/officeart/2005/8/layout/bList2"/>
    <dgm:cxn modelId="{AE60FEA8-B504-41B7-BE89-C01977B3C3C0}" type="presOf" srcId="{E9BBFA73-22B7-47D3-9B58-08418DCB479A}" destId="{C9DB3A3C-EA81-4855-93E1-E4D39EDA0774}" srcOrd="0" destOrd="3" presId="urn:microsoft.com/office/officeart/2005/8/layout/bList2"/>
    <dgm:cxn modelId="{E07FD8B5-68A4-4A25-A541-F5CFC8E94638}" type="presOf" srcId="{AE4544DC-1EFA-4F34-ACB8-5470EAF95899}" destId="{CD33252B-6DA7-4CE0-A642-0EAEAB2E4943}" srcOrd="0" destOrd="0" presId="urn:microsoft.com/office/officeart/2005/8/layout/bList2"/>
    <dgm:cxn modelId="{D85340CF-CCA1-454F-8FAF-3643B7871D65}" type="presOf" srcId="{36210739-375D-4B3D-BE4B-9A9CD16D8714}" destId="{0E2486E5-D388-4317-AD24-72149BAA046F}" srcOrd="0" destOrd="0" presId="urn:microsoft.com/office/officeart/2005/8/layout/bList2"/>
    <dgm:cxn modelId="{4E2941D1-C529-44A5-BE73-A0CDE844CD95}" type="presOf" srcId="{AE4544DC-1EFA-4F34-ACB8-5470EAF95899}" destId="{7F45CBCF-D33E-4BFD-ABE2-8426BEB8F113}" srcOrd="1" destOrd="0" presId="urn:microsoft.com/office/officeart/2005/8/layout/bList2"/>
    <dgm:cxn modelId="{C99068DB-E737-43F9-B252-310360ED070F}" srcId="{AE4544DC-1EFA-4F34-ACB8-5470EAF95899}" destId="{B91035A5-422B-41C5-9ADA-7E48FEE6E6C2}" srcOrd="2" destOrd="0" parTransId="{857764AE-4381-4643-B2B3-E5146406FEF8}" sibTransId="{7316D4C7-5239-4CF1-AAE2-FA899FB11370}"/>
    <dgm:cxn modelId="{5F8F6CF4-8498-4305-A728-949DAD3F620B}" type="presOf" srcId="{75311262-2244-4DDC-9982-090C5FECEA3A}" destId="{1F2CBEDB-56E0-440B-9A2C-80237CF33D6E}" srcOrd="0" destOrd="0" presId="urn:microsoft.com/office/officeart/2005/8/layout/bList2"/>
    <dgm:cxn modelId="{A5D6B8F7-B3B8-4D9B-969B-E7760857962F}" srcId="{36210739-375D-4B3D-BE4B-9A9CD16D8714}" destId="{0DA9E171-77BA-4E2C-B6AD-5C1A3533F3B0}" srcOrd="1" destOrd="0" parTransId="{E22E45E3-A500-44B0-B2BB-3E1A1E83AB7F}" sibTransId="{CDB4D270-BEF6-4042-A573-C6F6DF447D01}"/>
    <dgm:cxn modelId="{8ECADB1D-F55C-42E1-ABBE-3EA573310F88}" type="presParOf" srcId="{5B2C14A1-ED7E-449F-ACDA-B640D5887003}" destId="{CF181D86-197E-4338-982A-44F5D4676F27}" srcOrd="0" destOrd="0" presId="urn:microsoft.com/office/officeart/2005/8/layout/bList2"/>
    <dgm:cxn modelId="{F896695A-F187-4413-8D93-6B66623AAAF6}" type="presParOf" srcId="{CF181D86-197E-4338-982A-44F5D4676F27}" destId="{C9DB3A3C-EA81-4855-93E1-E4D39EDA0774}" srcOrd="0" destOrd="0" presId="urn:microsoft.com/office/officeart/2005/8/layout/bList2"/>
    <dgm:cxn modelId="{61170E3F-5011-4175-9301-13A9FB45E778}" type="presParOf" srcId="{CF181D86-197E-4338-982A-44F5D4676F27}" destId="{CD33252B-6DA7-4CE0-A642-0EAEAB2E4943}" srcOrd="1" destOrd="0" presId="urn:microsoft.com/office/officeart/2005/8/layout/bList2"/>
    <dgm:cxn modelId="{42873D99-F9C1-40AA-8EFC-30378B31D3E0}" type="presParOf" srcId="{CF181D86-197E-4338-982A-44F5D4676F27}" destId="{7F45CBCF-D33E-4BFD-ABE2-8426BEB8F113}" srcOrd="2" destOrd="0" presId="urn:microsoft.com/office/officeart/2005/8/layout/bList2"/>
    <dgm:cxn modelId="{B3DC86C0-F8A3-4763-8E98-E2E8DAB0D22B}" type="presParOf" srcId="{CF181D86-197E-4338-982A-44F5D4676F27}" destId="{AA5300CE-63E0-4A6B-AC0B-AC6E16AF3231}" srcOrd="3" destOrd="0" presId="urn:microsoft.com/office/officeart/2005/8/layout/bList2"/>
    <dgm:cxn modelId="{5E59F046-4EDE-487B-BD77-461C1CE5D18C}" type="presParOf" srcId="{5B2C14A1-ED7E-449F-ACDA-B640D5887003}" destId="{302452AA-A7FC-4246-888D-C2B5EE503CF9}" srcOrd="1" destOrd="0" presId="urn:microsoft.com/office/officeart/2005/8/layout/bList2"/>
    <dgm:cxn modelId="{9082A26D-C60F-4EF6-AAEF-BBA5D1A78C46}" type="presParOf" srcId="{5B2C14A1-ED7E-449F-ACDA-B640D5887003}" destId="{653304B8-199D-4791-9492-2D55F2CEBC2C}" srcOrd="2" destOrd="0" presId="urn:microsoft.com/office/officeart/2005/8/layout/bList2"/>
    <dgm:cxn modelId="{83B0DCB9-FC69-4EF9-992D-6789AEA95D79}" type="presParOf" srcId="{653304B8-199D-4791-9492-2D55F2CEBC2C}" destId="{1F2CBEDB-56E0-440B-9A2C-80237CF33D6E}" srcOrd="0" destOrd="0" presId="urn:microsoft.com/office/officeart/2005/8/layout/bList2"/>
    <dgm:cxn modelId="{3F573F64-EEA0-4CB3-A7A5-AB2725A6CF6A}" type="presParOf" srcId="{653304B8-199D-4791-9492-2D55F2CEBC2C}" destId="{0E2486E5-D388-4317-AD24-72149BAA046F}" srcOrd="1" destOrd="0" presId="urn:microsoft.com/office/officeart/2005/8/layout/bList2"/>
    <dgm:cxn modelId="{7B48259C-BC30-436E-91E5-EB0630261016}" type="presParOf" srcId="{653304B8-199D-4791-9492-2D55F2CEBC2C}" destId="{EF50DEA4-436F-4DBC-8E25-E1022444975F}" srcOrd="2" destOrd="0" presId="urn:microsoft.com/office/officeart/2005/8/layout/bList2"/>
    <dgm:cxn modelId="{89368F0C-A3B3-4EF0-B65C-84E8746CB61E}" type="presParOf" srcId="{653304B8-199D-4791-9492-2D55F2CEBC2C}" destId="{C39D9A0A-C6C0-451C-B024-3D6A055CD05F}" srcOrd="3" destOrd="0" presId="urn:microsoft.com/office/officeart/2005/8/layout/b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5C8388-943F-4D07-A742-2B609941A4BE}">
      <dsp:nvSpPr>
        <dsp:cNvPr id="0" name=""/>
        <dsp:cNvSpPr/>
      </dsp:nvSpPr>
      <dsp:spPr>
        <a:xfrm>
          <a:off x="3342640" y="2148840"/>
          <a:ext cx="2626360" cy="2626360"/>
        </a:xfrm>
        <a:prstGeom prst="gear9">
          <a:avLst/>
        </a:prstGeom>
        <a:gradFill rotWithShape="0">
          <a:gsLst>
            <a:gs pos="0">
              <a:schemeClr val="accent2">
                <a:shade val="80000"/>
                <a:hueOff val="0"/>
                <a:satOff val="0"/>
                <a:lumOff val="0"/>
                <a:alphaOff val="0"/>
                <a:shade val="51000"/>
                <a:satMod val="130000"/>
              </a:schemeClr>
            </a:gs>
            <a:gs pos="80000">
              <a:schemeClr val="accent2">
                <a:shade val="80000"/>
                <a:hueOff val="0"/>
                <a:satOff val="0"/>
                <a:lumOff val="0"/>
                <a:alphaOff val="0"/>
                <a:shade val="93000"/>
                <a:satMod val="130000"/>
              </a:schemeClr>
            </a:gs>
            <a:gs pos="100000">
              <a:schemeClr val="accent2">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fa-IR" sz="2700" b="1" kern="1200" dirty="0">
              <a:cs typeface="B Compset" pitchFamily="2" charset="-78"/>
            </a:rPr>
            <a:t>نوسازی</a:t>
          </a:r>
          <a:endParaRPr lang="en-US" sz="2700" b="1" kern="1200" dirty="0">
            <a:cs typeface="B Compset" pitchFamily="2" charset="-78"/>
          </a:endParaRPr>
        </a:p>
      </dsp:txBody>
      <dsp:txXfrm>
        <a:off x="3870655" y="2764052"/>
        <a:ext cx="1570330" cy="1350004"/>
      </dsp:txXfrm>
    </dsp:sp>
    <dsp:sp modelId="{0DC8E22B-C30C-4E10-8AC2-3716FC2DAB95}">
      <dsp:nvSpPr>
        <dsp:cNvPr id="0" name=""/>
        <dsp:cNvSpPr/>
      </dsp:nvSpPr>
      <dsp:spPr>
        <a:xfrm>
          <a:off x="1814576" y="1528064"/>
          <a:ext cx="1910080" cy="1910080"/>
        </a:xfrm>
        <a:prstGeom prst="gear6">
          <a:avLst/>
        </a:prstGeom>
        <a:gradFill rotWithShape="0">
          <a:gsLst>
            <a:gs pos="0">
              <a:schemeClr val="accent2">
                <a:shade val="80000"/>
                <a:hueOff val="-17936"/>
                <a:satOff val="-2012"/>
                <a:lumOff val="12840"/>
                <a:alphaOff val="0"/>
                <a:shade val="51000"/>
                <a:satMod val="130000"/>
              </a:schemeClr>
            </a:gs>
            <a:gs pos="80000">
              <a:schemeClr val="accent2">
                <a:shade val="80000"/>
                <a:hueOff val="-17936"/>
                <a:satOff val="-2012"/>
                <a:lumOff val="12840"/>
                <a:alphaOff val="0"/>
                <a:shade val="93000"/>
                <a:satMod val="130000"/>
              </a:schemeClr>
            </a:gs>
            <a:gs pos="100000">
              <a:schemeClr val="accent2">
                <a:shade val="80000"/>
                <a:hueOff val="-17936"/>
                <a:satOff val="-2012"/>
                <a:lumOff val="1284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fa-IR" sz="2700" b="1" kern="1200" dirty="0">
              <a:cs typeface="B Compset" pitchFamily="2" charset="-78"/>
            </a:rPr>
            <a:t>بازسازی</a:t>
          </a:r>
          <a:endParaRPr lang="en-US" sz="2700" b="1" kern="1200" dirty="0">
            <a:cs typeface="B Compset" pitchFamily="2" charset="-78"/>
          </a:endParaRPr>
        </a:p>
      </dsp:txBody>
      <dsp:txXfrm>
        <a:off x="2295444" y="2011839"/>
        <a:ext cx="948344" cy="942530"/>
      </dsp:txXfrm>
    </dsp:sp>
    <dsp:sp modelId="{536DDF85-FE58-45BC-9A6E-4C91BAED8630}">
      <dsp:nvSpPr>
        <dsp:cNvPr id="0" name=""/>
        <dsp:cNvSpPr/>
      </dsp:nvSpPr>
      <dsp:spPr>
        <a:xfrm rot="20700000">
          <a:off x="2884415" y="210303"/>
          <a:ext cx="1871488" cy="1871488"/>
        </a:xfrm>
        <a:prstGeom prst="gear6">
          <a:avLst/>
        </a:prstGeom>
        <a:gradFill rotWithShape="0">
          <a:gsLst>
            <a:gs pos="0">
              <a:schemeClr val="accent2">
                <a:shade val="80000"/>
                <a:hueOff val="-35872"/>
                <a:satOff val="-4024"/>
                <a:lumOff val="25680"/>
                <a:alphaOff val="0"/>
                <a:shade val="51000"/>
                <a:satMod val="130000"/>
              </a:schemeClr>
            </a:gs>
            <a:gs pos="80000">
              <a:schemeClr val="accent2">
                <a:shade val="80000"/>
                <a:hueOff val="-35872"/>
                <a:satOff val="-4024"/>
                <a:lumOff val="25680"/>
                <a:alphaOff val="0"/>
                <a:shade val="93000"/>
                <a:satMod val="130000"/>
              </a:schemeClr>
            </a:gs>
            <a:gs pos="100000">
              <a:schemeClr val="accent2">
                <a:shade val="80000"/>
                <a:hueOff val="-35872"/>
                <a:satOff val="-4024"/>
                <a:lumOff val="2568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fa-IR" sz="2700" b="1" kern="1200" dirty="0">
              <a:cs typeface="B Compset" pitchFamily="2" charset="-78"/>
            </a:rPr>
            <a:t>بهسازی</a:t>
          </a:r>
          <a:endParaRPr lang="en-US" sz="2700" b="1" kern="1200" dirty="0">
            <a:cs typeface="B Compset" pitchFamily="2" charset="-78"/>
          </a:endParaRPr>
        </a:p>
      </dsp:txBody>
      <dsp:txXfrm rot="-20700000">
        <a:off x="3294887" y="620776"/>
        <a:ext cx="1050544" cy="1050544"/>
      </dsp:txXfrm>
    </dsp:sp>
    <dsp:sp modelId="{9DAD24BF-27AF-44ED-A077-04F189D4A698}">
      <dsp:nvSpPr>
        <dsp:cNvPr id="0" name=""/>
        <dsp:cNvSpPr/>
      </dsp:nvSpPr>
      <dsp:spPr>
        <a:xfrm>
          <a:off x="3147117" y="1748862"/>
          <a:ext cx="3361740" cy="3361740"/>
        </a:xfrm>
        <a:prstGeom prst="circularArrow">
          <a:avLst>
            <a:gd name="adj1" fmla="val 4688"/>
            <a:gd name="adj2" fmla="val 299029"/>
            <a:gd name="adj3" fmla="val 2528486"/>
            <a:gd name="adj4" fmla="val 15834988"/>
            <a:gd name="adj5" fmla="val 5469"/>
          </a:avLst>
        </a:prstGeom>
        <a:solidFill>
          <a:schemeClr val="accent2">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B3DA898-A13A-477D-8136-64DBBAA43473}">
      <dsp:nvSpPr>
        <dsp:cNvPr id="0" name=""/>
        <dsp:cNvSpPr/>
      </dsp:nvSpPr>
      <dsp:spPr>
        <a:xfrm>
          <a:off x="1476304" y="1102942"/>
          <a:ext cx="2442514" cy="2442514"/>
        </a:xfrm>
        <a:prstGeom prst="leftCircularArrow">
          <a:avLst>
            <a:gd name="adj1" fmla="val 6452"/>
            <a:gd name="adj2" fmla="val 429999"/>
            <a:gd name="adj3" fmla="val 10489124"/>
            <a:gd name="adj4" fmla="val 14837806"/>
            <a:gd name="adj5" fmla="val 7527"/>
          </a:avLst>
        </a:prstGeom>
        <a:solidFill>
          <a:schemeClr val="accent2">
            <a:shade val="90000"/>
            <a:hueOff val="-17925"/>
            <a:satOff val="-2104"/>
            <a:lumOff val="11505"/>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837A7C4A-1F2A-4E38-8453-3C6ED1C5B1EA}">
      <dsp:nvSpPr>
        <dsp:cNvPr id="0" name=""/>
        <dsp:cNvSpPr/>
      </dsp:nvSpPr>
      <dsp:spPr>
        <a:xfrm>
          <a:off x="2451521" y="-202115"/>
          <a:ext cx="2633522" cy="2633522"/>
        </a:xfrm>
        <a:prstGeom prst="circularArrow">
          <a:avLst>
            <a:gd name="adj1" fmla="val 5984"/>
            <a:gd name="adj2" fmla="val 394124"/>
            <a:gd name="adj3" fmla="val 13313824"/>
            <a:gd name="adj4" fmla="val 10508221"/>
            <a:gd name="adj5" fmla="val 6981"/>
          </a:avLst>
        </a:prstGeom>
        <a:solidFill>
          <a:schemeClr val="accent2">
            <a:shade val="90000"/>
            <a:hueOff val="-35851"/>
            <a:satOff val="-4207"/>
            <a:lumOff val="23011"/>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قاجار تا پهلوی اول</a:t>
          </a:r>
          <a:endParaRPr lang="en-US" sz="2000" b="1" kern="1200" dirty="0">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a:outerShdw blurRad="50800" dist="50800" dir="5400000" algn="ctr" rotWithShape="0">
            <a:schemeClr val="bg1"/>
          </a:outerShdw>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rPr>
            <a:t>پهلوی دوم تا پیروزی انقلاب</a:t>
          </a:r>
          <a:endParaRPr lang="en-US"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cs typeface="B Compset" pitchFamily="2" charset="-78"/>
            </a:rPr>
            <a:t>دوران پس از انقلاب</a:t>
          </a:r>
          <a:endParaRPr lang="en-US" sz="2000" b="1" kern="1200" dirty="0">
            <a:cs typeface="B Compset" pitchFamily="2" charset="-78"/>
          </a:endParaRPr>
        </a:p>
      </dsp:txBody>
      <dsp:txXfrm>
        <a:off x="3091053" y="852176"/>
        <a:ext cx="1115568" cy="108942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3A3C-EA81-4855-93E1-E4D39EDA0774}">
      <dsp:nvSpPr>
        <dsp:cNvPr id="0" name=""/>
        <dsp:cNvSpPr/>
      </dsp:nvSpPr>
      <dsp:spPr>
        <a:xfrm>
          <a:off x="2408" y="246141"/>
          <a:ext cx="2603581" cy="1943518"/>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برنامه سوم عمرانی (46-1342):  عدم توجه به بافت های کهن شهری و فرسودگی گسترده آن در مقایسه به برنامه های قبل- اتکای شهرداری ها به کمک دولت مرکزی</a:t>
          </a:r>
          <a:endParaRPr lang="en-US" sz="1400" b="1" kern="1200" dirty="0">
            <a:cs typeface="B Compset" pitchFamily="2" charset="-78"/>
          </a:endParaRPr>
        </a:p>
      </dsp:txBody>
      <dsp:txXfrm>
        <a:off x="47947" y="291680"/>
        <a:ext cx="2512503" cy="1897979"/>
      </dsp:txXfrm>
    </dsp:sp>
    <dsp:sp modelId="{7F45CBCF-D33E-4BFD-ABE2-8426BEB8F113}">
      <dsp:nvSpPr>
        <dsp:cNvPr id="0" name=""/>
        <dsp:cNvSpPr/>
      </dsp:nvSpPr>
      <dsp:spPr>
        <a:xfrm>
          <a:off x="2408" y="2184399"/>
          <a:ext cx="2603581" cy="113497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a:t>
          </a:r>
          <a:r>
            <a:rPr lang="fa-IR" sz="1600" b="1" kern="1200" dirty="0">
              <a:cs typeface="B Compset" pitchFamily="2" charset="-78"/>
            </a:rPr>
            <a:t>از تشکیل سازمان ملی حفاظت آثار باستانی تا پیروزی انقلاب اسلامی</a:t>
          </a:r>
          <a:endParaRPr lang="en-US" sz="1600" b="1" u="none" kern="1200" dirty="0">
            <a:cs typeface="B Compset" pitchFamily="2" charset="-78"/>
          </a:endParaRPr>
        </a:p>
      </dsp:txBody>
      <dsp:txXfrm>
        <a:off x="2408" y="2184399"/>
        <a:ext cx="1833508" cy="1134973"/>
      </dsp:txXfrm>
    </dsp:sp>
    <dsp:sp modelId="{AA5300CE-63E0-4A6B-AC0B-AC6E16AF3231}">
      <dsp:nvSpPr>
        <dsp:cNvPr id="0" name=""/>
        <dsp:cNvSpPr/>
      </dsp:nvSpPr>
      <dsp:spPr>
        <a:xfrm>
          <a:off x="1909567" y="2322405"/>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2CBEDB-56E0-440B-9A2C-80237CF33D6E}">
      <dsp:nvSpPr>
        <dsp:cNvPr id="0" name=""/>
        <dsp:cNvSpPr/>
      </dsp:nvSpPr>
      <dsp:spPr>
        <a:xfrm>
          <a:off x="3046578" y="246141"/>
          <a:ext cx="2603581" cy="1943518"/>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 برنامه چهارم عمرانی (51-1347): نوسازی محلات قدیمی و غیر سالم را در قالب طرح های جامع می بیند ،تخریب بخش وسیعی از بافت تاریخی شهر ها با محوریت نوسازی شهری</a:t>
          </a:r>
          <a:endParaRPr lang="en-US" sz="1400" b="1" kern="1200" dirty="0">
            <a:cs typeface="B Compset" pitchFamily="2" charset="-78"/>
          </a:endParaRPr>
        </a:p>
      </dsp:txBody>
      <dsp:txXfrm>
        <a:off x="3092117" y="291680"/>
        <a:ext cx="2512503" cy="1897979"/>
      </dsp:txXfrm>
    </dsp:sp>
    <dsp:sp modelId="{EF50DEA4-436F-4DBC-8E25-E1022444975F}">
      <dsp:nvSpPr>
        <dsp:cNvPr id="0" name=""/>
        <dsp:cNvSpPr/>
      </dsp:nvSpPr>
      <dsp:spPr>
        <a:xfrm>
          <a:off x="3046578" y="2184403"/>
          <a:ext cx="2603581" cy="122226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a:t>
          </a:r>
          <a:r>
            <a:rPr lang="fa-IR" sz="1600" b="1" kern="1200" dirty="0">
              <a:cs typeface="B Compset" pitchFamily="2" charset="-78"/>
            </a:rPr>
            <a:t>از تشکیل سازمان ملی حفاظت آثار باستانی تا پیروزی انقلاب اسلامی</a:t>
          </a:r>
          <a:endParaRPr lang="en-US" sz="1600" b="1" kern="1200" dirty="0">
            <a:cs typeface="B Compset" pitchFamily="2" charset="-78"/>
          </a:endParaRPr>
        </a:p>
      </dsp:txBody>
      <dsp:txXfrm>
        <a:off x="3046578" y="2184403"/>
        <a:ext cx="1833508" cy="1222263"/>
      </dsp:txXfrm>
    </dsp:sp>
    <dsp:sp modelId="{C39D9A0A-C6C0-451C-B024-3D6A055CD05F}">
      <dsp:nvSpPr>
        <dsp:cNvPr id="0" name=""/>
        <dsp:cNvSpPr/>
      </dsp:nvSpPr>
      <dsp:spPr>
        <a:xfrm>
          <a:off x="4953738" y="2322405"/>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قاجار تا پهلوی اول</a:t>
          </a:r>
          <a:endParaRPr lang="en-US" sz="2000" b="1" kern="1200" dirty="0">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a:outerShdw blurRad="50800" dist="50800" dir="5400000" algn="ctr" rotWithShape="0">
            <a:schemeClr val="bg1"/>
          </a:outerShdw>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rPr>
            <a:t>پهلوی دوم تا پیروزی انقلاب</a:t>
          </a:r>
          <a:endParaRPr lang="en-US"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cs typeface="B Compset" pitchFamily="2" charset="-78"/>
            </a:rPr>
            <a:t>دوران پس از انقلاب</a:t>
          </a:r>
          <a:endParaRPr lang="en-US" sz="2000" b="1" kern="1200" dirty="0">
            <a:cs typeface="B Compset" pitchFamily="2" charset="-78"/>
          </a:endParaRPr>
        </a:p>
      </dsp:txBody>
      <dsp:txXfrm>
        <a:off x="3091053" y="852176"/>
        <a:ext cx="1115568" cy="108942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3A3C-EA81-4855-93E1-E4D39EDA0774}">
      <dsp:nvSpPr>
        <dsp:cNvPr id="0" name=""/>
        <dsp:cNvSpPr/>
      </dsp:nvSpPr>
      <dsp:spPr>
        <a:xfrm>
          <a:off x="2408" y="197523"/>
          <a:ext cx="2603581" cy="2137987"/>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 برنامه پنجم عمرانی (56-1352): با نمایان شدن آسیب های ناشی از توسعه سریع ، برای اولین بار و به طور مستقیم به لزوم حفظ بافت های تاریخی توجه می شود و بدین منظور ردیفی از بودجه به نوسازی، بهسازی و بهبود محیط تعلق می گیرد.</a:t>
          </a:r>
          <a:endParaRPr lang="en-US" sz="1400" b="1" kern="1200" dirty="0">
            <a:cs typeface="B Compset" pitchFamily="2" charset="-78"/>
          </a:endParaRPr>
        </a:p>
      </dsp:txBody>
      <dsp:txXfrm>
        <a:off x="52504" y="247619"/>
        <a:ext cx="2503389" cy="2087891"/>
      </dsp:txXfrm>
    </dsp:sp>
    <dsp:sp modelId="{7F45CBCF-D33E-4BFD-ABE2-8426BEB8F113}">
      <dsp:nvSpPr>
        <dsp:cNvPr id="0" name=""/>
        <dsp:cNvSpPr/>
      </dsp:nvSpPr>
      <dsp:spPr>
        <a:xfrm>
          <a:off x="2408" y="2334618"/>
          <a:ext cx="2603581" cy="931769"/>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a:t>
          </a:r>
          <a:r>
            <a:rPr lang="fa-IR" sz="1600" b="1" kern="1200" dirty="0">
              <a:cs typeface="B Compset" pitchFamily="2" charset="-78"/>
            </a:rPr>
            <a:t>از تشکیل سازمان ملی حفاظت آثار باستانی تا پیروزی انقلاب اسلامی</a:t>
          </a:r>
          <a:endParaRPr lang="en-US" sz="1600" b="1" u="none" kern="1200" dirty="0">
            <a:cs typeface="B Compset" pitchFamily="2" charset="-78"/>
          </a:endParaRPr>
        </a:p>
      </dsp:txBody>
      <dsp:txXfrm>
        <a:off x="2408" y="2334618"/>
        <a:ext cx="1833508" cy="931769"/>
      </dsp:txXfrm>
    </dsp:sp>
    <dsp:sp modelId="{AA5300CE-63E0-4A6B-AC0B-AC6E16AF3231}">
      <dsp:nvSpPr>
        <dsp:cNvPr id="0" name=""/>
        <dsp:cNvSpPr/>
      </dsp:nvSpPr>
      <dsp:spPr>
        <a:xfrm>
          <a:off x="1909567" y="2371022"/>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2CBEDB-56E0-440B-9A2C-80237CF33D6E}">
      <dsp:nvSpPr>
        <dsp:cNvPr id="0" name=""/>
        <dsp:cNvSpPr/>
      </dsp:nvSpPr>
      <dsp:spPr>
        <a:xfrm>
          <a:off x="3046578" y="197523"/>
          <a:ext cx="2603581" cy="2137987"/>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6510" tIns="49530" rIns="16510" bIns="16510" numCol="1" spcCol="1270" anchor="t" anchorCtr="0">
          <a:noAutofit/>
        </a:bodyPr>
        <a:lstStyle/>
        <a:p>
          <a:pPr marL="114300" lvl="1" indent="-114300" algn="r" defTabSz="577850" rtl="1">
            <a:lnSpc>
              <a:spcPct val="90000"/>
            </a:lnSpc>
            <a:spcBef>
              <a:spcPct val="0"/>
            </a:spcBef>
            <a:spcAft>
              <a:spcPct val="15000"/>
            </a:spcAft>
            <a:buChar char="•"/>
          </a:pPr>
          <a:r>
            <a:rPr lang="fa-IR" sz="1300" b="1" kern="1200" dirty="0">
              <a:cs typeface="B Compset" pitchFamily="2" charset="-78"/>
            </a:rPr>
            <a:t> پاکسازی بنا های ارزشمند از بافت پیرامونی مانند امیر چخماق یزد، گنبد سبز مشهد و بقعه شیخ صفی اردبیل و طرح بهسازی حرم امام رضا در مشهد در برنامه پنجم انجام می شود.</a:t>
          </a:r>
          <a:endParaRPr lang="en-US" sz="1300" b="1" kern="1200" dirty="0">
            <a:cs typeface="B Compset" pitchFamily="2" charset="-78"/>
          </a:endParaRPr>
        </a:p>
        <a:p>
          <a:pPr marL="114300" lvl="1" indent="-114300" algn="r" defTabSz="577850" rtl="1">
            <a:lnSpc>
              <a:spcPct val="90000"/>
            </a:lnSpc>
            <a:spcBef>
              <a:spcPct val="0"/>
            </a:spcBef>
            <a:spcAft>
              <a:spcPct val="15000"/>
            </a:spcAft>
            <a:buChar char="•"/>
          </a:pPr>
          <a:r>
            <a:rPr lang="fa-IR" sz="1300" b="1" kern="1200" dirty="0">
              <a:cs typeface="B Compset" pitchFamily="2" charset="-78"/>
            </a:rPr>
            <a:t> در اواحر دوران قبل از انقلاب موضوع طرح های تفصیلی باززنده سازی در شهر های قدیمی مطرح می گردد که نا کارآمد بود.</a:t>
          </a:r>
          <a:endParaRPr lang="en-US" sz="1300" b="1" kern="1200" dirty="0">
            <a:cs typeface="B Compset" pitchFamily="2" charset="-78"/>
          </a:endParaRPr>
        </a:p>
      </dsp:txBody>
      <dsp:txXfrm>
        <a:off x="3096674" y="247619"/>
        <a:ext cx="2503389" cy="2087891"/>
      </dsp:txXfrm>
    </dsp:sp>
    <dsp:sp modelId="{EF50DEA4-436F-4DBC-8E25-E1022444975F}">
      <dsp:nvSpPr>
        <dsp:cNvPr id="0" name=""/>
        <dsp:cNvSpPr/>
      </dsp:nvSpPr>
      <dsp:spPr>
        <a:xfrm>
          <a:off x="3046578" y="2334618"/>
          <a:ext cx="2603581" cy="1019068"/>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a:t>
          </a:r>
          <a:r>
            <a:rPr lang="fa-IR" sz="1600" b="1" kern="1200" dirty="0">
              <a:cs typeface="B Compset" pitchFamily="2" charset="-78"/>
            </a:rPr>
            <a:t>از تشکیل سازمان ملی حفاظت آثار باستانی تا پیروزی انقلاب اسلامی</a:t>
          </a:r>
          <a:endParaRPr lang="en-US" sz="1600" b="1" kern="1200" dirty="0">
            <a:cs typeface="B Compset" pitchFamily="2" charset="-78"/>
          </a:endParaRPr>
        </a:p>
      </dsp:txBody>
      <dsp:txXfrm>
        <a:off x="3046578" y="2334618"/>
        <a:ext cx="1833508" cy="1019068"/>
      </dsp:txXfrm>
    </dsp:sp>
    <dsp:sp modelId="{C39D9A0A-C6C0-451C-B024-3D6A055CD05F}">
      <dsp:nvSpPr>
        <dsp:cNvPr id="0" name=""/>
        <dsp:cNvSpPr/>
      </dsp:nvSpPr>
      <dsp:spPr>
        <a:xfrm>
          <a:off x="4953738" y="2371022"/>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قاجار تا پهلوی اول</a:t>
          </a:r>
          <a:endParaRPr lang="en-US" sz="2000" b="1" kern="1200" dirty="0">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پهلوی دوم تا پیروزی انقلاب</a:t>
          </a:r>
          <a:endParaRPr lang="en-US" sz="2000" b="1" kern="1200" dirty="0">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effectLst>
                <a:glow rad="139700">
                  <a:schemeClr val="accent2">
                    <a:satMod val="175000"/>
                    <a:alpha val="40000"/>
                  </a:schemeClr>
                </a:glow>
              </a:effectLst>
              <a:cs typeface="B Compset" pitchFamily="2" charset="-78"/>
            </a:rPr>
            <a:t>دوران پس از انقلاب</a:t>
          </a:r>
          <a:endParaRPr lang="en-US" sz="2000" b="1" kern="1200" dirty="0">
            <a:effectLst>
              <a:glow rad="139700">
                <a:schemeClr val="accent2">
                  <a:satMod val="175000"/>
                  <a:alpha val="40000"/>
                </a:schemeClr>
              </a:glow>
            </a:effectLst>
            <a:cs typeface="B Compset" pitchFamily="2" charset="-78"/>
          </a:endParaRPr>
        </a:p>
      </dsp:txBody>
      <dsp:txXfrm>
        <a:off x="3091053" y="852176"/>
        <a:ext cx="1115568" cy="108942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3A3C-EA81-4855-93E1-E4D39EDA0774}">
      <dsp:nvSpPr>
        <dsp:cNvPr id="0" name=""/>
        <dsp:cNvSpPr/>
      </dsp:nvSpPr>
      <dsp:spPr>
        <a:xfrm>
          <a:off x="2408" y="183720"/>
          <a:ext cx="2603581" cy="2193202"/>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just" defTabSz="622300" rtl="1">
            <a:lnSpc>
              <a:spcPct val="90000"/>
            </a:lnSpc>
            <a:spcBef>
              <a:spcPct val="0"/>
            </a:spcBef>
            <a:spcAft>
              <a:spcPct val="15000"/>
            </a:spcAft>
            <a:buChar char="•"/>
          </a:pPr>
          <a:r>
            <a:rPr lang="fa-IR" sz="1400" b="1" kern="1200" dirty="0">
              <a:cs typeface="B Compset" pitchFamily="2" charset="-78"/>
            </a:rPr>
            <a:t> جنگ تحمیلی ، خروج کارشناسان خارجی و کمبود منابع مالی بسیاری از برنامه های حفاظتی و توسعه ای را با رکود مواجه کرد.</a:t>
          </a:r>
          <a:endParaRPr lang="en-US" sz="1400" b="1" kern="1200" dirty="0">
            <a:cs typeface="B Compset" pitchFamily="2" charset="-78"/>
          </a:endParaRPr>
        </a:p>
        <a:p>
          <a:pPr marL="114300" lvl="1" indent="-114300" algn="just" defTabSz="622300" rtl="1">
            <a:lnSpc>
              <a:spcPct val="90000"/>
            </a:lnSpc>
            <a:spcBef>
              <a:spcPct val="0"/>
            </a:spcBef>
            <a:spcAft>
              <a:spcPct val="15000"/>
            </a:spcAft>
            <a:buChar char="•"/>
          </a:pPr>
          <a:r>
            <a:rPr lang="fa-IR" sz="1400" b="1" kern="1200" dirty="0">
              <a:cs typeface="B Compset" pitchFamily="2" charset="-78"/>
            </a:rPr>
            <a:t> در سال های جنگ تحمیلی موضوع حفاظت از بنا ها از اولویت خارج شد.</a:t>
          </a:r>
          <a:endParaRPr lang="en-US" sz="1400" b="1" kern="1200" dirty="0">
            <a:cs typeface="B Compset" pitchFamily="2" charset="-78"/>
          </a:endParaRPr>
        </a:p>
      </dsp:txBody>
      <dsp:txXfrm>
        <a:off x="53797" y="235109"/>
        <a:ext cx="2500803" cy="2141813"/>
      </dsp:txXfrm>
    </dsp:sp>
    <dsp:sp modelId="{7F45CBCF-D33E-4BFD-ABE2-8426BEB8F113}">
      <dsp:nvSpPr>
        <dsp:cNvPr id="0" name=""/>
        <dsp:cNvSpPr/>
      </dsp:nvSpPr>
      <dsp:spPr>
        <a:xfrm>
          <a:off x="2408" y="2246820"/>
          <a:ext cx="2603581" cy="113497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اول: </a:t>
          </a:r>
          <a:r>
            <a:rPr lang="fa-IR" sz="1600" b="1" kern="1200" dirty="0">
              <a:cs typeface="B Compset" pitchFamily="2" charset="-78"/>
            </a:rPr>
            <a:t>از پیروزی انقلاب تا تشکیل سازمان میراث فرهنگی</a:t>
          </a:r>
          <a:endParaRPr lang="en-US" sz="1600" b="1" kern="1200" dirty="0">
            <a:cs typeface="B Compset" pitchFamily="2" charset="-78"/>
          </a:endParaRPr>
        </a:p>
      </dsp:txBody>
      <dsp:txXfrm>
        <a:off x="2408" y="2246820"/>
        <a:ext cx="1833508" cy="1134973"/>
      </dsp:txXfrm>
    </dsp:sp>
    <dsp:sp modelId="{AA5300CE-63E0-4A6B-AC0B-AC6E16AF3231}">
      <dsp:nvSpPr>
        <dsp:cNvPr id="0" name=""/>
        <dsp:cNvSpPr/>
      </dsp:nvSpPr>
      <dsp:spPr>
        <a:xfrm>
          <a:off x="1909567" y="2384826"/>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2CBEDB-56E0-440B-9A2C-80237CF33D6E}">
      <dsp:nvSpPr>
        <dsp:cNvPr id="0" name=""/>
        <dsp:cNvSpPr/>
      </dsp:nvSpPr>
      <dsp:spPr>
        <a:xfrm>
          <a:off x="3046578" y="202766"/>
          <a:ext cx="2603581" cy="2117016"/>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6510" tIns="49530" rIns="16510" bIns="16510" numCol="1" spcCol="1270" anchor="t" anchorCtr="0">
          <a:noAutofit/>
        </a:bodyPr>
        <a:lstStyle/>
        <a:p>
          <a:pPr marL="114300" lvl="1" indent="-114300" algn="just" defTabSz="577850" rtl="1">
            <a:lnSpc>
              <a:spcPct val="90000"/>
            </a:lnSpc>
            <a:spcBef>
              <a:spcPct val="0"/>
            </a:spcBef>
            <a:spcAft>
              <a:spcPct val="15000"/>
            </a:spcAft>
            <a:buChar char="•"/>
          </a:pPr>
          <a:r>
            <a:rPr lang="fa-IR" sz="1300" b="1" kern="1200" dirty="0">
              <a:cs typeface="B Compset" pitchFamily="2" charset="-78"/>
            </a:rPr>
            <a:t>طرح های بهسازی شهری با رویکرد مرمت بافت (69-1366)</a:t>
          </a:r>
          <a:endParaRPr lang="en-US" sz="1300" b="1" kern="1200" dirty="0">
            <a:cs typeface="B Compset" pitchFamily="2" charset="-78"/>
          </a:endParaRPr>
        </a:p>
        <a:p>
          <a:pPr marL="114300" lvl="1" indent="-114300" algn="just" defTabSz="577850" rtl="1">
            <a:lnSpc>
              <a:spcPct val="90000"/>
            </a:lnSpc>
            <a:spcBef>
              <a:spcPct val="0"/>
            </a:spcBef>
            <a:spcAft>
              <a:spcPct val="15000"/>
            </a:spcAft>
            <a:buChar char="•"/>
          </a:pPr>
          <a:r>
            <a:rPr lang="fa-IR" sz="1300" b="1" kern="1200" dirty="0">
              <a:cs typeface="B Compset" pitchFamily="2" charset="-78"/>
            </a:rPr>
            <a:t> طرح ” محور های فرهنگی-تاریخی“</a:t>
          </a:r>
          <a:endParaRPr lang="en-US" sz="1300" b="1" kern="1200" dirty="0">
            <a:cs typeface="B Compset" pitchFamily="2" charset="-78"/>
          </a:endParaRPr>
        </a:p>
        <a:p>
          <a:pPr marL="114300" lvl="1" indent="-114300" algn="just" defTabSz="577850" rtl="1">
            <a:lnSpc>
              <a:spcPct val="90000"/>
            </a:lnSpc>
            <a:spcBef>
              <a:spcPct val="0"/>
            </a:spcBef>
            <a:spcAft>
              <a:spcPct val="15000"/>
            </a:spcAft>
            <a:buChar char="•"/>
          </a:pPr>
          <a:r>
            <a:rPr lang="fa-IR" sz="1300" b="1" kern="1200" dirty="0">
              <a:cs typeface="B Compset" pitchFamily="2" charset="-78"/>
            </a:rPr>
            <a:t> طرح ”نوسازی و بازسازی“ یا طرح تجمیع (73-1371)</a:t>
          </a:r>
          <a:endParaRPr lang="en-US" sz="1300" b="1" kern="1200" dirty="0">
            <a:cs typeface="B Compset" pitchFamily="2" charset="-78"/>
          </a:endParaRPr>
        </a:p>
        <a:p>
          <a:pPr marL="114300" lvl="1" indent="-114300" algn="just" defTabSz="577850" rtl="1">
            <a:lnSpc>
              <a:spcPct val="90000"/>
            </a:lnSpc>
            <a:spcBef>
              <a:spcPct val="0"/>
            </a:spcBef>
            <a:spcAft>
              <a:spcPct val="15000"/>
            </a:spcAft>
            <a:buChar char="•"/>
          </a:pPr>
          <a:r>
            <a:rPr lang="fa-IR" sz="1300" b="1" kern="1200" dirty="0">
              <a:cs typeface="B Compset" pitchFamily="2" charset="-78"/>
            </a:rPr>
            <a:t> طرح ”بافت های مساله دار شهری“ (76-1373)</a:t>
          </a:r>
          <a:endParaRPr lang="en-US" sz="1300" b="1" kern="1200" dirty="0">
            <a:cs typeface="B Compset" pitchFamily="2" charset="-78"/>
          </a:endParaRPr>
        </a:p>
      </dsp:txBody>
      <dsp:txXfrm>
        <a:off x="3096182" y="252370"/>
        <a:ext cx="2504373" cy="2067412"/>
      </dsp:txXfrm>
    </dsp:sp>
    <dsp:sp modelId="{EF50DEA4-436F-4DBC-8E25-E1022444975F}">
      <dsp:nvSpPr>
        <dsp:cNvPr id="0" name=""/>
        <dsp:cNvSpPr/>
      </dsp:nvSpPr>
      <dsp:spPr>
        <a:xfrm>
          <a:off x="3046578" y="2227777"/>
          <a:ext cx="2603581" cy="122226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a:t>
          </a:r>
          <a:r>
            <a:rPr lang="fa-IR" sz="1600" b="1" u="none" kern="1200" dirty="0">
              <a:cs typeface="B Compset" pitchFamily="2" charset="-78"/>
            </a:rPr>
            <a:t>از تشکیل سازمان میراث فرهنگی تا کنون (1387)</a:t>
          </a:r>
          <a:endParaRPr lang="en-US" sz="1600" b="1" u="none" kern="1200" dirty="0">
            <a:cs typeface="B Compset" pitchFamily="2" charset="-78"/>
          </a:endParaRPr>
        </a:p>
      </dsp:txBody>
      <dsp:txXfrm>
        <a:off x="3046578" y="2227777"/>
        <a:ext cx="1833508" cy="1222263"/>
      </dsp:txXfrm>
    </dsp:sp>
    <dsp:sp modelId="{C39D9A0A-C6C0-451C-B024-3D6A055CD05F}">
      <dsp:nvSpPr>
        <dsp:cNvPr id="0" name=""/>
        <dsp:cNvSpPr/>
      </dsp:nvSpPr>
      <dsp:spPr>
        <a:xfrm>
          <a:off x="4953738" y="2365779"/>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قاجار تا پهلوی اول</a:t>
          </a:r>
          <a:endParaRPr lang="en-US" sz="2000" b="1" kern="1200" dirty="0">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پهلوی دوم تا پیروزی انقلاب</a:t>
          </a:r>
          <a:endParaRPr lang="en-US" sz="2000" b="1" kern="1200" dirty="0">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effectLst>
                <a:glow rad="139700">
                  <a:schemeClr val="accent2">
                    <a:satMod val="175000"/>
                    <a:alpha val="40000"/>
                  </a:schemeClr>
                </a:glow>
              </a:effectLst>
              <a:cs typeface="B Compset" pitchFamily="2" charset="-78"/>
            </a:rPr>
            <a:t>دوران پس از انقلاب</a:t>
          </a:r>
          <a:endParaRPr lang="en-US" sz="2000" b="1" kern="1200" dirty="0">
            <a:effectLst>
              <a:glow rad="139700">
                <a:schemeClr val="accent2">
                  <a:satMod val="175000"/>
                  <a:alpha val="40000"/>
                </a:schemeClr>
              </a:glow>
            </a:effectLst>
            <a:cs typeface="B Compset" pitchFamily="2" charset="-78"/>
          </a:endParaRPr>
        </a:p>
      </dsp:txBody>
      <dsp:txXfrm>
        <a:off x="3091053" y="852176"/>
        <a:ext cx="1115568" cy="108942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2CBEDB-56E0-440B-9A2C-80237CF33D6E}">
      <dsp:nvSpPr>
        <dsp:cNvPr id="0" name=""/>
        <dsp:cNvSpPr/>
      </dsp:nvSpPr>
      <dsp:spPr>
        <a:xfrm>
          <a:off x="1176505" y="1803"/>
          <a:ext cx="2753765" cy="2055627"/>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 آغاز نهضت ”احیا و بهره برداری بنا های تاریخی“ با هدف ”توسعه گردشگری“</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 ”قانون نوسازی و عمران شهری“ و اقدامات گسترده در بافت های شهری (1374)</a:t>
          </a:r>
          <a:endParaRPr lang="en-US" sz="1400" b="1" kern="1200" dirty="0">
            <a:cs typeface="B Compset" pitchFamily="2" charset="-78"/>
          </a:endParaRPr>
        </a:p>
      </dsp:txBody>
      <dsp:txXfrm>
        <a:off x="1224671" y="49969"/>
        <a:ext cx="2657433" cy="2007461"/>
      </dsp:txXfrm>
    </dsp:sp>
    <dsp:sp modelId="{EF50DEA4-436F-4DBC-8E25-E1022444975F}">
      <dsp:nvSpPr>
        <dsp:cNvPr id="0" name=""/>
        <dsp:cNvSpPr/>
      </dsp:nvSpPr>
      <dsp:spPr>
        <a:xfrm>
          <a:off x="1176505" y="1870686"/>
          <a:ext cx="2753765" cy="1292768"/>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از تشکیل سازمان میراث فرهنگی تا کنون (1387)</a:t>
          </a:r>
          <a:endParaRPr lang="en-US" sz="1600" b="1" kern="1200" dirty="0">
            <a:cs typeface="B Compset" pitchFamily="2" charset="-78"/>
          </a:endParaRPr>
        </a:p>
      </dsp:txBody>
      <dsp:txXfrm>
        <a:off x="1176505" y="1870686"/>
        <a:ext cx="1939271" cy="1292768"/>
      </dsp:txXfrm>
    </dsp:sp>
    <dsp:sp modelId="{C39D9A0A-C6C0-451C-B024-3D6A055CD05F}">
      <dsp:nvSpPr>
        <dsp:cNvPr id="0" name=""/>
        <dsp:cNvSpPr/>
      </dsp:nvSpPr>
      <dsp:spPr>
        <a:xfrm>
          <a:off x="3193676" y="2197833"/>
          <a:ext cx="963817" cy="963817"/>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62F53B-E27F-4401-8B74-54CBAC2DD613}">
      <dsp:nvSpPr>
        <dsp:cNvPr id="0" name=""/>
        <dsp:cNvSpPr/>
      </dsp:nvSpPr>
      <dsp:spPr>
        <a:xfrm>
          <a:off x="2148815" y="2234536"/>
          <a:ext cx="2366225" cy="1655965"/>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1">
            <a:lnSpc>
              <a:spcPct val="90000"/>
            </a:lnSpc>
            <a:spcBef>
              <a:spcPct val="0"/>
            </a:spcBef>
            <a:spcAft>
              <a:spcPct val="35000"/>
            </a:spcAft>
            <a:buNone/>
          </a:pPr>
          <a:r>
            <a:rPr lang="fa-IR" sz="2400" b="1" kern="1200" dirty="0">
              <a:cs typeface="B Compset" pitchFamily="2" charset="-78"/>
            </a:rPr>
            <a:t>مهمترین روشهای مداخله در بافتهای قدیمی </a:t>
          </a:r>
          <a:endParaRPr lang="en-US" sz="2400" b="1" kern="1200" dirty="0">
            <a:latin typeface="Tahoma" pitchFamily="34" charset="0"/>
            <a:ea typeface="Times New Roman" pitchFamily="18" charset="0"/>
            <a:cs typeface="B Compset" pitchFamily="2" charset="-78"/>
          </a:endParaRPr>
        </a:p>
      </dsp:txBody>
      <dsp:txXfrm>
        <a:off x="2495341" y="2477046"/>
        <a:ext cx="1673173" cy="1170945"/>
      </dsp:txXfrm>
    </dsp:sp>
    <dsp:sp modelId="{124983E8-350C-44BD-94EB-DE0F1DA7571B}">
      <dsp:nvSpPr>
        <dsp:cNvPr id="0" name=""/>
        <dsp:cNvSpPr/>
      </dsp:nvSpPr>
      <dsp:spPr>
        <a:xfrm rot="10793227">
          <a:off x="765473" y="2830359"/>
          <a:ext cx="1349896" cy="471950"/>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14396B1C-D3BE-497F-9B1B-E55DF2B0A27A}">
      <dsp:nvSpPr>
        <dsp:cNvPr id="0" name=""/>
        <dsp:cNvSpPr/>
      </dsp:nvSpPr>
      <dsp:spPr>
        <a:xfrm>
          <a:off x="0" y="2438397"/>
          <a:ext cx="1440721" cy="1258533"/>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rtl="1">
            <a:lnSpc>
              <a:spcPct val="90000"/>
            </a:lnSpc>
            <a:spcBef>
              <a:spcPct val="0"/>
            </a:spcBef>
            <a:spcAft>
              <a:spcPct val="35000"/>
            </a:spcAft>
            <a:buNone/>
          </a:pPr>
          <a:r>
            <a:rPr lang="fa-IR" sz="2400" b="0" kern="1200" dirty="0">
              <a:cs typeface="B Compset" pitchFamily="2" charset="-78"/>
            </a:rPr>
            <a:t>5- روش جامع مرمت شهری</a:t>
          </a:r>
          <a:endParaRPr lang="en-US" sz="2400" b="0" kern="1200" dirty="0">
            <a:cs typeface="B Compset" pitchFamily="2" charset="-78"/>
          </a:endParaRPr>
        </a:p>
      </dsp:txBody>
      <dsp:txXfrm>
        <a:off x="36861" y="2475258"/>
        <a:ext cx="1366999" cy="1184811"/>
      </dsp:txXfrm>
    </dsp:sp>
    <dsp:sp modelId="{52F92CB0-1781-4061-AF5C-0B6359FE9894}">
      <dsp:nvSpPr>
        <dsp:cNvPr id="0" name=""/>
        <dsp:cNvSpPr/>
      </dsp:nvSpPr>
      <dsp:spPr>
        <a:xfrm rot="13438133">
          <a:off x="1348915" y="1602705"/>
          <a:ext cx="1428624" cy="471950"/>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4AC58EF-13F6-4E98-BCC5-93DAA90BC9B7}">
      <dsp:nvSpPr>
        <dsp:cNvPr id="0" name=""/>
        <dsp:cNvSpPr/>
      </dsp:nvSpPr>
      <dsp:spPr>
        <a:xfrm>
          <a:off x="762541" y="713489"/>
          <a:ext cx="1573166" cy="1258533"/>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fa-IR" sz="2400" b="0" kern="1200" dirty="0">
              <a:cs typeface="B Compset" pitchFamily="2" charset="-78"/>
            </a:rPr>
            <a:t>4- روش موضعی-موضوعی </a:t>
          </a:r>
          <a:endParaRPr lang="en-US" sz="2400" b="0" kern="1200" dirty="0">
            <a:cs typeface="B Compset" pitchFamily="2" charset="-78"/>
          </a:endParaRPr>
        </a:p>
      </dsp:txBody>
      <dsp:txXfrm>
        <a:off x="799402" y="750350"/>
        <a:ext cx="1499444" cy="1184811"/>
      </dsp:txXfrm>
    </dsp:sp>
    <dsp:sp modelId="{39E93B38-6742-4BAF-9A69-ED02EF46E3E7}">
      <dsp:nvSpPr>
        <dsp:cNvPr id="0" name=""/>
        <dsp:cNvSpPr/>
      </dsp:nvSpPr>
      <dsp:spPr>
        <a:xfrm rot="16110914">
          <a:off x="2530265" y="1152447"/>
          <a:ext cx="1516539" cy="471950"/>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FBE700A-D67A-42AE-AC3F-9A94DE063946}">
      <dsp:nvSpPr>
        <dsp:cNvPr id="0" name=""/>
        <dsp:cNvSpPr/>
      </dsp:nvSpPr>
      <dsp:spPr>
        <a:xfrm>
          <a:off x="2482303" y="1140"/>
          <a:ext cx="1573166" cy="1258533"/>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fa-IR" sz="2400" b="0" kern="1200">
              <a:cs typeface="B Compset" pitchFamily="2" charset="-78"/>
            </a:rPr>
            <a:t>3- روش بازسازی شهری</a:t>
          </a:r>
          <a:endParaRPr lang="en-US" sz="2400" b="0" kern="1200" dirty="0">
            <a:cs typeface="B Compset" pitchFamily="2" charset="-78"/>
          </a:endParaRPr>
        </a:p>
      </dsp:txBody>
      <dsp:txXfrm>
        <a:off x="2519164" y="38001"/>
        <a:ext cx="1499444" cy="1184811"/>
      </dsp:txXfrm>
    </dsp:sp>
    <dsp:sp modelId="{52E080EF-4012-46B5-B3C9-82FD97FFB24B}">
      <dsp:nvSpPr>
        <dsp:cNvPr id="0" name=""/>
        <dsp:cNvSpPr/>
      </dsp:nvSpPr>
      <dsp:spPr>
        <a:xfrm rot="18835823">
          <a:off x="3840460" y="1594982"/>
          <a:ext cx="1355768" cy="471950"/>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1A1851C-E026-4DF9-98A7-856F174C7B97}">
      <dsp:nvSpPr>
        <dsp:cNvPr id="0" name=""/>
        <dsp:cNvSpPr/>
      </dsp:nvSpPr>
      <dsp:spPr>
        <a:xfrm>
          <a:off x="4202066" y="713489"/>
          <a:ext cx="1573166" cy="1258533"/>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fa-IR" sz="2400" b="0" kern="1200">
              <a:cs typeface="B Compset" pitchFamily="2" charset="-78"/>
            </a:rPr>
            <a:t>2- روش حفاظتی-تزیینی </a:t>
          </a:r>
          <a:endParaRPr lang="en-US" sz="2400" b="0" kern="1200" dirty="0">
            <a:cs typeface="B Compset" pitchFamily="2" charset="-78"/>
          </a:endParaRPr>
        </a:p>
      </dsp:txBody>
      <dsp:txXfrm>
        <a:off x="4238927" y="750350"/>
        <a:ext cx="1499444" cy="1184811"/>
      </dsp:txXfrm>
    </dsp:sp>
    <dsp:sp modelId="{7D3E6965-4796-4C1A-AE76-EB71214EAC50}">
      <dsp:nvSpPr>
        <dsp:cNvPr id="0" name=""/>
        <dsp:cNvSpPr/>
      </dsp:nvSpPr>
      <dsp:spPr>
        <a:xfrm>
          <a:off x="4560455" y="2826543"/>
          <a:ext cx="1230742" cy="471950"/>
        </a:xfrm>
        <a:prstGeom prst="lef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95C5145-E26A-423C-80A5-5FD25F0A8986}">
      <dsp:nvSpPr>
        <dsp:cNvPr id="0" name=""/>
        <dsp:cNvSpPr/>
      </dsp:nvSpPr>
      <dsp:spPr>
        <a:xfrm>
          <a:off x="5030830" y="2433251"/>
          <a:ext cx="1573166" cy="1258533"/>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fa-IR" sz="2400" b="0" kern="1200">
              <a:cs typeface="B Compset" pitchFamily="2" charset="-78"/>
            </a:rPr>
            <a:t>1- روش حفاظتی-بهداشتی </a:t>
          </a:r>
          <a:endParaRPr lang="en-US" sz="2400" b="0" kern="1200" dirty="0">
            <a:cs typeface="B Compset" pitchFamily="2" charset="-78"/>
          </a:endParaRPr>
        </a:p>
      </dsp:txBody>
      <dsp:txXfrm>
        <a:off x="5067691" y="2470112"/>
        <a:ext cx="1499444" cy="11848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126999"/>
          <a:ext cx="6096000" cy="381000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774192" y="2756661"/>
          <a:ext cx="158496" cy="15849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76193" y="2912105"/>
          <a:ext cx="1755645" cy="11010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984" tIns="0" rIns="0" bIns="0" numCol="1" spcCol="1270" anchor="t" anchorCtr="0">
          <a:noAutofit/>
        </a:bodyPr>
        <a:lstStyle/>
        <a:p>
          <a:pPr marL="0" lvl="0" indent="0" algn="ctr" defTabSz="1155700">
            <a:lnSpc>
              <a:spcPct val="90000"/>
            </a:lnSpc>
            <a:spcBef>
              <a:spcPct val="0"/>
            </a:spcBef>
            <a:spcAft>
              <a:spcPct val="35000"/>
            </a:spcAft>
            <a:buNone/>
          </a:pPr>
          <a:r>
            <a:rPr lang="fa-IR" sz="2600" b="1" kern="1200" dirty="0">
              <a:cs typeface="B Compset" pitchFamily="2" charset="-78"/>
            </a:rPr>
            <a:t>قاجار تا پهلوی اول</a:t>
          </a:r>
          <a:endParaRPr lang="en-US" sz="2600" b="1" kern="1200" dirty="0">
            <a:cs typeface="B Compset" pitchFamily="2" charset="-78"/>
          </a:endParaRPr>
        </a:p>
      </dsp:txBody>
      <dsp:txXfrm>
        <a:off x="76193" y="2912105"/>
        <a:ext cx="1755645" cy="1101090"/>
      </dsp:txXfrm>
    </dsp:sp>
    <dsp:sp modelId="{7A1B6575-1D1C-4E48-BC05-037BAC4AE297}">
      <dsp:nvSpPr>
        <dsp:cNvPr id="0" name=""/>
        <dsp:cNvSpPr/>
      </dsp:nvSpPr>
      <dsp:spPr>
        <a:xfrm>
          <a:off x="2173224" y="1721103"/>
          <a:ext cx="286512" cy="2865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676400" y="1940570"/>
          <a:ext cx="2286000" cy="2072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1817" tIns="0" rIns="0" bIns="0" numCol="1" spcCol="1270" anchor="t" anchorCtr="0">
          <a:noAutofit/>
        </a:bodyPr>
        <a:lstStyle/>
        <a:p>
          <a:pPr marL="0" lvl="0" indent="0" algn="ctr" defTabSz="1155700">
            <a:lnSpc>
              <a:spcPct val="90000"/>
            </a:lnSpc>
            <a:spcBef>
              <a:spcPct val="0"/>
            </a:spcBef>
            <a:spcAft>
              <a:spcPct val="35000"/>
            </a:spcAft>
            <a:buNone/>
          </a:pPr>
          <a:r>
            <a:rPr lang="fa-IR" sz="2600" b="1" kern="1200" dirty="0">
              <a:cs typeface="B Compset" pitchFamily="2" charset="-78"/>
            </a:rPr>
            <a:t>پهلوی دوم تا پیروزی انقلاب</a:t>
          </a:r>
          <a:endParaRPr lang="en-US" sz="2600" b="1" kern="1200" dirty="0">
            <a:cs typeface="B Compset" pitchFamily="2" charset="-78"/>
          </a:endParaRPr>
        </a:p>
      </dsp:txBody>
      <dsp:txXfrm>
        <a:off x="1676400" y="1940570"/>
        <a:ext cx="2286000" cy="2072640"/>
      </dsp:txXfrm>
    </dsp:sp>
    <dsp:sp modelId="{10B8BDE0-3E24-4D98-BE08-E23DFDF95198}">
      <dsp:nvSpPr>
        <dsp:cNvPr id="0" name=""/>
        <dsp:cNvSpPr/>
      </dsp:nvSpPr>
      <dsp:spPr>
        <a:xfrm>
          <a:off x="3855720" y="1090929"/>
          <a:ext cx="396240" cy="39624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4053840" y="1117608"/>
          <a:ext cx="1463040" cy="14287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959" tIns="0" rIns="0" bIns="0" numCol="1" spcCol="1270" anchor="t" anchorCtr="0">
          <a:noAutofit/>
        </a:bodyPr>
        <a:lstStyle/>
        <a:p>
          <a:pPr marL="0" lvl="0" indent="0" algn="l" defTabSz="1155700">
            <a:lnSpc>
              <a:spcPct val="90000"/>
            </a:lnSpc>
            <a:spcBef>
              <a:spcPct val="0"/>
            </a:spcBef>
            <a:spcAft>
              <a:spcPct val="35000"/>
            </a:spcAft>
            <a:buNone/>
          </a:pPr>
          <a:r>
            <a:rPr lang="fa-IR" sz="2600" b="1" kern="1200" dirty="0">
              <a:cs typeface="B Compset" pitchFamily="2" charset="-78"/>
            </a:rPr>
            <a:t>دوران پس از انقلاب</a:t>
          </a:r>
          <a:endParaRPr lang="en-US" sz="2600" b="1" kern="1200" dirty="0">
            <a:cs typeface="B Compset" pitchFamily="2" charset="-78"/>
          </a:endParaRPr>
        </a:p>
      </dsp:txBody>
      <dsp:txXfrm>
        <a:off x="4053840" y="1117608"/>
        <a:ext cx="1463040" cy="14287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effectLst>
                <a:glow rad="139700">
                  <a:schemeClr val="accent2">
                    <a:satMod val="175000"/>
                    <a:alpha val="40000"/>
                  </a:schemeClr>
                </a:glow>
              </a:effectLst>
              <a:cs typeface="B Compset" pitchFamily="2" charset="-78"/>
            </a:rPr>
            <a:t>قاجار تا پهلوی اول</a:t>
          </a:r>
          <a:endParaRPr lang="en-US" sz="2000" b="1" kern="1200" dirty="0">
            <a:effectLst>
              <a:glow rad="139700">
                <a:schemeClr val="accent2">
                  <a:satMod val="175000"/>
                  <a:alpha val="40000"/>
                </a:schemeClr>
              </a:glow>
            </a:effectLst>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پهلوی دوم تا پیروزی انقلاب</a:t>
          </a:r>
          <a:endParaRPr lang="en-US" sz="2000" b="1" kern="1200" dirty="0">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cs typeface="B Compset" pitchFamily="2" charset="-78"/>
            </a:rPr>
            <a:t>دوران پس از انقلاب</a:t>
          </a:r>
          <a:endParaRPr lang="en-US" sz="2000" b="1" kern="1200" dirty="0">
            <a:cs typeface="B Compset" pitchFamily="2" charset="-78"/>
          </a:endParaRPr>
        </a:p>
      </dsp:txBody>
      <dsp:txXfrm>
        <a:off x="3091053" y="852176"/>
        <a:ext cx="1115568" cy="10894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3A3C-EA81-4855-93E1-E4D39EDA0774}">
      <dsp:nvSpPr>
        <dsp:cNvPr id="0" name=""/>
        <dsp:cNvSpPr/>
      </dsp:nvSpPr>
      <dsp:spPr>
        <a:xfrm>
          <a:off x="2408" y="246141"/>
          <a:ext cx="2603581" cy="1943518"/>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 فعالیت های بهسازی و نوسازی  امیرکبیر</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مهمترین رویکرد این دوره ”تخریب و نوسازی ” </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موضوع حفاظت از بنا ها و بافت های ارزشمند مطرح نیست.</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نوسازی تاسیسات مربوط به تقسیم آب شهری</a:t>
          </a:r>
          <a:endParaRPr lang="en-US" sz="1400" b="1" kern="1200" dirty="0">
            <a:cs typeface="B Compset" pitchFamily="2" charset="-78"/>
          </a:endParaRPr>
        </a:p>
      </dsp:txBody>
      <dsp:txXfrm>
        <a:off x="47947" y="291680"/>
        <a:ext cx="2512503" cy="1897979"/>
      </dsp:txXfrm>
    </dsp:sp>
    <dsp:sp modelId="{7F45CBCF-D33E-4BFD-ABE2-8426BEB8F113}">
      <dsp:nvSpPr>
        <dsp:cNvPr id="0" name=""/>
        <dsp:cNvSpPr/>
      </dsp:nvSpPr>
      <dsp:spPr>
        <a:xfrm>
          <a:off x="2408" y="2184399"/>
          <a:ext cx="2603581" cy="113497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اول: </a:t>
          </a:r>
          <a:r>
            <a:rPr lang="fa-IR" sz="1600" b="1" kern="1200" dirty="0">
              <a:cs typeface="B Compset" pitchFamily="2" charset="-78"/>
            </a:rPr>
            <a:t>از آغاز تحولات جدید شهری تا انقلاب مشروطه</a:t>
          </a:r>
          <a:endParaRPr lang="en-US" sz="1600" b="1" kern="1200" dirty="0">
            <a:cs typeface="B Compset" pitchFamily="2" charset="-78"/>
          </a:endParaRPr>
        </a:p>
      </dsp:txBody>
      <dsp:txXfrm>
        <a:off x="2408" y="2184399"/>
        <a:ext cx="1833508" cy="1134973"/>
      </dsp:txXfrm>
    </dsp:sp>
    <dsp:sp modelId="{AA5300CE-63E0-4A6B-AC0B-AC6E16AF3231}">
      <dsp:nvSpPr>
        <dsp:cNvPr id="0" name=""/>
        <dsp:cNvSpPr/>
      </dsp:nvSpPr>
      <dsp:spPr>
        <a:xfrm>
          <a:off x="1909567" y="2322405"/>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2CBEDB-56E0-440B-9A2C-80237CF33D6E}">
      <dsp:nvSpPr>
        <dsp:cNvPr id="0" name=""/>
        <dsp:cNvSpPr/>
      </dsp:nvSpPr>
      <dsp:spPr>
        <a:xfrm>
          <a:off x="3046578" y="246141"/>
          <a:ext cx="2603581" cy="1943518"/>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تاسیس اداره عتیقیات</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 تصویب قانون بلدیه 1286( قدرت اجرایی آن نسبت به قانون بلدیه 1309 کمتر است)</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محدود شدن تخریب و نوسازی بنا ها و بافت های باارزش به دلیل فقدان منابع مالی</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 الگوی ”تخریب و نوسازی“</a:t>
          </a:r>
          <a:endParaRPr lang="en-US" sz="1400" b="1" kern="1200" dirty="0">
            <a:cs typeface="B Compset" pitchFamily="2" charset="-78"/>
          </a:endParaRPr>
        </a:p>
      </dsp:txBody>
      <dsp:txXfrm>
        <a:off x="3092117" y="291680"/>
        <a:ext cx="2512503" cy="1897979"/>
      </dsp:txXfrm>
    </dsp:sp>
    <dsp:sp modelId="{EF50DEA4-436F-4DBC-8E25-E1022444975F}">
      <dsp:nvSpPr>
        <dsp:cNvPr id="0" name=""/>
        <dsp:cNvSpPr/>
      </dsp:nvSpPr>
      <dsp:spPr>
        <a:xfrm>
          <a:off x="3046578" y="2184403"/>
          <a:ext cx="2603581" cy="122226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دوم: </a:t>
          </a:r>
          <a:r>
            <a:rPr lang="fa-IR" sz="1600" b="1" kern="1200" dirty="0">
              <a:cs typeface="B Compset" pitchFamily="2" charset="-78"/>
            </a:rPr>
            <a:t>از انقلاب مشروطه تا تاسیس انجمن آثار ملی</a:t>
          </a:r>
          <a:endParaRPr lang="en-US" sz="1600" b="1" kern="1200" dirty="0">
            <a:cs typeface="B Compset" pitchFamily="2" charset="-78"/>
          </a:endParaRPr>
        </a:p>
      </dsp:txBody>
      <dsp:txXfrm>
        <a:off x="3046578" y="2184403"/>
        <a:ext cx="1833508" cy="1222263"/>
      </dsp:txXfrm>
    </dsp:sp>
    <dsp:sp modelId="{C39D9A0A-C6C0-451C-B024-3D6A055CD05F}">
      <dsp:nvSpPr>
        <dsp:cNvPr id="0" name=""/>
        <dsp:cNvSpPr/>
      </dsp:nvSpPr>
      <dsp:spPr>
        <a:xfrm>
          <a:off x="4953738" y="2322405"/>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effectLst>
                <a:glow rad="139700">
                  <a:schemeClr val="accent2">
                    <a:satMod val="175000"/>
                    <a:alpha val="40000"/>
                  </a:schemeClr>
                </a:glow>
              </a:effectLst>
              <a:cs typeface="B Compset" pitchFamily="2" charset="-78"/>
            </a:rPr>
            <a:t>قاجار تا پهلوی اول</a:t>
          </a:r>
          <a:endParaRPr lang="en-US" sz="2000" b="1" kern="1200" dirty="0">
            <a:effectLst>
              <a:glow rad="139700">
                <a:schemeClr val="accent2">
                  <a:satMod val="175000"/>
                  <a:alpha val="40000"/>
                </a:schemeClr>
              </a:glow>
            </a:effectLst>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پهلوی دوم تا پیروزی انقلاب</a:t>
          </a:r>
          <a:endParaRPr lang="en-US" sz="2000" b="1" kern="1200" dirty="0">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cs typeface="B Compset" pitchFamily="2" charset="-78"/>
            </a:rPr>
            <a:t>دوران پس از انقلاب</a:t>
          </a:r>
          <a:endParaRPr lang="en-US" sz="2000" b="1" kern="1200" dirty="0">
            <a:cs typeface="B Compset" pitchFamily="2" charset="-78"/>
          </a:endParaRPr>
        </a:p>
      </dsp:txBody>
      <dsp:txXfrm>
        <a:off x="3091053" y="852176"/>
        <a:ext cx="1115568" cy="10894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3A3C-EA81-4855-93E1-E4D39EDA0774}">
      <dsp:nvSpPr>
        <dsp:cNvPr id="0" name=""/>
        <dsp:cNvSpPr/>
      </dsp:nvSpPr>
      <dsp:spPr>
        <a:xfrm>
          <a:off x="2408" y="246141"/>
          <a:ext cx="2603581" cy="1943518"/>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a:cs typeface="B Compset" pitchFamily="2" charset="-78"/>
            </a:rPr>
            <a:t>تشکیل انجمن آثار ملی و تصویب اولین قانون مدون ایران در زمینه خفاظت از میراث فرهنگی ( آیین نامه عتیقیات)</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عدم ثبت آثار دوران قاجار در فهرست آثار ملی وایجاد زمینه برای تخریب آنها</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قانون احداث و توسعه معابروخیابان ها</a:t>
          </a:r>
          <a:endParaRPr lang="en-US" sz="1400" b="1" kern="1200" dirty="0">
            <a:cs typeface="B Compset" pitchFamily="2" charset="-78"/>
          </a:endParaRPr>
        </a:p>
      </dsp:txBody>
      <dsp:txXfrm>
        <a:off x="47947" y="291680"/>
        <a:ext cx="2512503" cy="1897979"/>
      </dsp:txXfrm>
    </dsp:sp>
    <dsp:sp modelId="{7F45CBCF-D33E-4BFD-ABE2-8426BEB8F113}">
      <dsp:nvSpPr>
        <dsp:cNvPr id="0" name=""/>
        <dsp:cNvSpPr/>
      </dsp:nvSpPr>
      <dsp:spPr>
        <a:xfrm>
          <a:off x="2408" y="2184399"/>
          <a:ext cx="2603581" cy="113497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سوم: </a:t>
          </a:r>
          <a:r>
            <a:rPr lang="fa-IR" sz="1600" b="1" kern="1200" dirty="0">
              <a:cs typeface="B Compset" pitchFamily="2" charset="-78"/>
            </a:rPr>
            <a:t>از تاسیس انجمن آثار ملی تا اصلاحیه قانون حفظ آثار ملی</a:t>
          </a:r>
          <a:endParaRPr lang="en-US" sz="1600" b="1" kern="1200" dirty="0">
            <a:cs typeface="B Compset" pitchFamily="2" charset="-78"/>
          </a:endParaRPr>
        </a:p>
      </dsp:txBody>
      <dsp:txXfrm>
        <a:off x="2408" y="2184399"/>
        <a:ext cx="1833508" cy="1134973"/>
      </dsp:txXfrm>
    </dsp:sp>
    <dsp:sp modelId="{AA5300CE-63E0-4A6B-AC0B-AC6E16AF3231}">
      <dsp:nvSpPr>
        <dsp:cNvPr id="0" name=""/>
        <dsp:cNvSpPr/>
      </dsp:nvSpPr>
      <dsp:spPr>
        <a:xfrm>
          <a:off x="1909567" y="2322405"/>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2CBEDB-56E0-440B-9A2C-80237CF33D6E}">
      <dsp:nvSpPr>
        <dsp:cNvPr id="0" name=""/>
        <dsp:cNvSpPr/>
      </dsp:nvSpPr>
      <dsp:spPr>
        <a:xfrm>
          <a:off x="3046578" y="246141"/>
          <a:ext cx="2603581" cy="1943518"/>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780" tIns="53340" rIns="17780" bIns="17780" numCol="1" spcCol="1270" anchor="t" anchorCtr="0">
          <a:noAutofit/>
        </a:bodyPr>
        <a:lstStyle/>
        <a:p>
          <a:pPr marL="114300" lvl="1" indent="-114300" algn="r" defTabSz="622300" rtl="1">
            <a:lnSpc>
              <a:spcPct val="90000"/>
            </a:lnSpc>
            <a:spcBef>
              <a:spcPct val="0"/>
            </a:spcBef>
            <a:spcAft>
              <a:spcPct val="15000"/>
            </a:spcAft>
            <a:buChar char="•"/>
          </a:pPr>
          <a:r>
            <a:rPr lang="fa-IR" sz="1400" b="1" kern="1200" dirty="0">
              <a:cs typeface="B Compset" pitchFamily="2" charset="-78"/>
            </a:rPr>
            <a:t>بریده شدن بافت های تاریخی مانندبافت تهران، سمنان، شیراز و همدان</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 نوع دخالت در بافت ها با رویکرد تخریب و نوسازی</a:t>
          </a:r>
          <a:endParaRPr lang="en-US" sz="1400" b="1" kern="1200" dirty="0">
            <a:cs typeface="B Compset" pitchFamily="2" charset="-78"/>
          </a:endParaRPr>
        </a:p>
        <a:p>
          <a:pPr marL="114300" lvl="1" indent="-114300" algn="r" defTabSz="622300" rtl="1">
            <a:lnSpc>
              <a:spcPct val="90000"/>
            </a:lnSpc>
            <a:spcBef>
              <a:spcPct val="0"/>
            </a:spcBef>
            <a:spcAft>
              <a:spcPct val="15000"/>
            </a:spcAft>
            <a:buChar char="•"/>
          </a:pPr>
          <a:r>
            <a:rPr lang="fa-IR" sz="1400" b="1" kern="1200" dirty="0">
              <a:cs typeface="B Compset" pitchFamily="2" charset="-78"/>
            </a:rPr>
            <a:t> گرایش به نوگرایی و تقلید از غرب</a:t>
          </a:r>
          <a:endParaRPr lang="en-US" sz="1400" b="1" kern="1200" dirty="0">
            <a:cs typeface="B Compset" pitchFamily="2" charset="-78"/>
          </a:endParaRPr>
        </a:p>
      </dsp:txBody>
      <dsp:txXfrm>
        <a:off x="3092117" y="291680"/>
        <a:ext cx="2512503" cy="1897979"/>
      </dsp:txXfrm>
    </dsp:sp>
    <dsp:sp modelId="{EF50DEA4-436F-4DBC-8E25-E1022444975F}">
      <dsp:nvSpPr>
        <dsp:cNvPr id="0" name=""/>
        <dsp:cNvSpPr/>
      </dsp:nvSpPr>
      <dsp:spPr>
        <a:xfrm>
          <a:off x="3046578" y="2184403"/>
          <a:ext cx="2603581" cy="1222263"/>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سوم: </a:t>
          </a:r>
          <a:r>
            <a:rPr lang="fa-IR" sz="1600" b="1" kern="1200" dirty="0">
              <a:cs typeface="B Compset" pitchFamily="2" charset="-78"/>
            </a:rPr>
            <a:t>از تاسیس انجمن آثار ملی تا اصلاحیه قانون حفظ آثار ملی</a:t>
          </a:r>
          <a:endParaRPr lang="en-US" sz="1600" b="1" kern="1200" dirty="0">
            <a:cs typeface="B Compset" pitchFamily="2" charset="-78"/>
          </a:endParaRPr>
        </a:p>
      </dsp:txBody>
      <dsp:txXfrm>
        <a:off x="3046578" y="2184403"/>
        <a:ext cx="1833508" cy="1222263"/>
      </dsp:txXfrm>
    </dsp:sp>
    <dsp:sp modelId="{C39D9A0A-C6C0-451C-B024-3D6A055CD05F}">
      <dsp:nvSpPr>
        <dsp:cNvPr id="0" name=""/>
        <dsp:cNvSpPr/>
      </dsp:nvSpPr>
      <dsp:spPr>
        <a:xfrm>
          <a:off x="4953738" y="2322405"/>
          <a:ext cx="911253" cy="91125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813C2A-5F87-4069-AF2F-90DA3288ED6A}">
      <dsp:nvSpPr>
        <dsp:cNvPr id="0" name=""/>
        <dsp:cNvSpPr/>
      </dsp:nvSpPr>
      <dsp:spPr>
        <a:xfrm>
          <a:off x="0" y="96837"/>
          <a:ext cx="4648200" cy="290512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C357B4-1BE2-472E-98FB-E6EB6FFC57DB}">
      <dsp:nvSpPr>
        <dsp:cNvPr id="0" name=""/>
        <dsp:cNvSpPr/>
      </dsp:nvSpPr>
      <dsp:spPr>
        <a:xfrm>
          <a:off x="590321" y="2101954"/>
          <a:ext cx="120853" cy="12085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A9CFBB-77F5-45FC-BB5D-C7D508B28917}">
      <dsp:nvSpPr>
        <dsp:cNvPr id="0" name=""/>
        <dsp:cNvSpPr/>
      </dsp:nvSpPr>
      <dsp:spPr>
        <a:xfrm>
          <a:off x="58097" y="2220480"/>
          <a:ext cx="1338679" cy="8395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38"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cs typeface="B Compset" pitchFamily="2" charset="-78"/>
            </a:rPr>
            <a:t>قاجار تا پهلوی اول</a:t>
          </a:r>
          <a:endParaRPr lang="en-US" sz="2000" b="1" kern="1200" dirty="0">
            <a:cs typeface="B Compset" pitchFamily="2" charset="-78"/>
          </a:endParaRPr>
        </a:p>
      </dsp:txBody>
      <dsp:txXfrm>
        <a:off x="58097" y="2220480"/>
        <a:ext cx="1338679" cy="839581"/>
      </dsp:txXfrm>
    </dsp:sp>
    <dsp:sp modelId="{7A1B6575-1D1C-4E48-BC05-037BAC4AE297}">
      <dsp:nvSpPr>
        <dsp:cNvPr id="0" name=""/>
        <dsp:cNvSpPr/>
      </dsp:nvSpPr>
      <dsp:spPr>
        <a:xfrm>
          <a:off x="1657083" y="1312341"/>
          <a:ext cx="218465" cy="21846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1BE783-27D5-4F08-A758-0827DF54CA67}">
      <dsp:nvSpPr>
        <dsp:cNvPr id="0" name=""/>
        <dsp:cNvSpPr/>
      </dsp:nvSpPr>
      <dsp:spPr>
        <a:xfrm>
          <a:off x="1278255" y="1479685"/>
          <a:ext cx="1743075" cy="1580388"/>
        </a:xfrm>
        <a:prstGeom prst="rect">
          <a:avLst/>
        </a:prstGeom>
        <a:noFill/>
        <a:ln>
          <a:noFill/>
        </a:ln>
        <a:effectLst>
          <a:outerShdw blurRad="50800" dist="50800" dir="5400000" algn="ctr" rotWithShape="0">
            <a:schemeClr val="bg1"/>
          </a:outerShdw>
        </a:effectLst>
      </dsp:spPr>
      <dsp:style>
        <a:lnRef idx="0">
          <a:scrgbClr r="0" g="0" b="0"/>
        </a:lnRef>
        <a:fillRef idx="0">
          <a:scrgbClr r="0" g="0" b="0"/>
        </a:fillRef>
        <a:effectRef idx="0">
          <a:scrgbClr r="0" g="0" b="0"/>
        </a:effectRef>
        <a:fontRef idx="minor"/>
      </dsp:style>
      <dsp:txBody>
        <a:bodyPr spcFirstLastPara="0" vert="horz" wrap="square" lIns="115760" tIns="0" rIns="0" bIns="0" numCol="1" spcCol="1270" anchor="t" anchorCtr="0">
          <a:noAutofit/>
        </a:bodyPr>
        <a:lstStyle/>
        <a:p>
          <a:pPr marL="0" lvl="0" indent="0" algn="ctr" defTabSz="889000">
            <a:lnSpc>
              <a:spcPct val="90000"/>
            </a:lnSpc>
            <a:spcBef>
              <a:spcPct val="0"/>
            </a:spcBef>
            <a:spcAft>
              <a:spcPct val="35000"/>
            </a:spcAft>
            <a:buNone/>
          </a:pPr>
          <a:r>
            <a:rPr lang="fa-IR"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rPr>
            <a:t>پهلوی دوم تا پیروزی انقلاب</a:t>
          </a:r>
          <a:endParaRPr lang="en-US" sz="2000" b="1" kern="1200" dirty="0">
            <a:solidFill>
              <a:schemeClr val="tx1">
                <a:hueOff val="0"/>
                <a:satOff val="0"/>
                <a:lumOff val="0"/>
                <a:alphaOff val="0"/>
              </a:schemeClr>
            </a:solidFill>
            <a:effectLst>
              <a:glow rad="139700">
                <a:schemeClr val="accent2">
                  <a:satMod val="175000"/>
                  <a:alpha val="40000"/>
                </a:schemeClr>
              </a:glow>
            </a:effectLst>
            <a:latin typeface="+mn-lt"/>
            <a:ea typeface="+mn-ea"/>
            <a:cs typeface="B Compset" pitchFamily="2" charset="-78"/>
          </a:endParaRPr>
        </a:p>
      </dsp:txBody>
      <dsp:txXfrm>
        <a:off x="1278255" y="1479685"/>
        <a:ext cx="1743075" cy="1580388"/>
      </dsp:txXfrm>
    </dsp:sp>
    <dsp:sp modelId="{10B8BDE0-3E24-4D98-BE08-E23DFDF95198}">
      <dsp:nvSpPr>
        <dsp:cNvPr id="0" name=""/>
        <dsp:cNvSpPr/>
      </dsp:nvSpPr>
      <dsp:spPr>
        <a:xfrm>
          <a:off x="2939986" y="831834"/>
          <a:ext cx="302133" cy="3021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C664A-663B-4A56-9FD7-845B72DB540F}">
      <dsp:nvSpPr>
        <dsp:cNvPr id="0" name=""/>
        <dsp:cNvSpPr/>
      </dsp:nvSpPr>
      <dsp:spPr>
        <a:xfrm>
          <a:off x="3091053" y="852176"/>
          <a:ext cx="1115568" cy="108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094" tIns="0" rIns="0" bIns="0" numCol="1" spcCol="1270" anchor="t" anchorCtr="0">
          <a:noAutofit/>
        </a:bodyPr>
        <a:lstStyle/>
        <a:p>
          <a:pPr marL="0" lvl="0" indent="0" algn="l" defTabSz="889000">
            <a:lnSpc>
              <a:spcPct val="90000"/>
            </a:lnSpc>
            <a:spcBef>
              <a:spcPct val="0"/>
            </a:spcBef>
            <a:spcAft>
              <a:spcPct val="35000"/>
            </a:spcAft>
            <a:buNone/>
          </a:pPr>
          <a:r>
            <a:rPr lang="fa-IR" sz="2000" b="1" kern="1200" dirty="0">
              <a:cs typeface="B Compset" pitchFamily="2" charset="-78"/>
            </a:rPr>
            <a:t>دوران پس از انقلاب</a:t>
          </a:r>
          <a:endParaRPr lang="en-US" sz="2000" b="1" kern="1200" dirty="0">
            <a:cs typeface="B Compset" pitchFamily="2" charset="-78"/>
          </a:endParaRPr>
        </a:p>
      </dsp:txBody>
      <dsp:txXfrm>
        <a:off x="3091053" y="852176"/>
        <a:ext cx="1115568" cy="10894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B3A3C-EA81-4855-93E1-E4D39EDA0774}">
      <dsp:nvSpPr>
        <dsp:cNvPr id="0" name=""/>
        <dsp:cNvSpPr/>
      </dsp:nvSpPr>
      <dsp:spPr>
        <a:xfrm>
          <a:off x="2531" y="258717"/>
          <a:ext cx="2736611" cy="2042822"/>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5240" tIns="45720" rIns="15240" bIns="15240" numCol="1" spcCol="1270" anchor="t" anchorCtr="0">
          <a:noAutofit/>
        </a:bodyPr>
        <a:lstStyle/>
        <a:p>
          <a:pPr marL="114300" lvl="1" indent="-114300" algn="r" defTabSz="533400" rtl="1">
            <a:lnSpc>
              <a:spcPct val="90000"/>
            </a:lnSpc>
            <a:spcBef>
              <a:spcPct val="0"/>
            </a:spcBef>
            <a:spcAft>
              <a:spcPct val="15000"/>
            </a:spcAft>
            <a:buChar char="•"/>
          </a:pPr>
          <a:r>
            <a:rPr lang="fa-IR" sz="1200" b="1" kern="1200" dirty="0">
              <a:cs typeface="B Compset" pitchFamily="2" charset="-78"/>
            </a:rPr>
            <a:t> بهسازی خیابان های اطراف کاخ گلستان و بافت تاریخی تهران</a:t>
          </a:r>
          <a:endParaRPr lang="en-US" sz="1200" b="1" kern="1200" dirty="0">
            <a:cs typeface="B Compset" pitchFamily="2" charset="-78"/>
          </a:endParaRPr>
        </a:p>
        <a:p>
          <a:pPr marL="114300" lvl="1" indent="-114300" algn="r" defTabSz="533400" rtl="1">
            <a:lnSpc>
              <a:spcPct val="90000"/>
            </a:lnSpc>
            <a:spcBef>
              <a:spcPct val="0"/>
            </a:spcBef>
            <a:spcAft>
              <a:spcPct val="15000"/>
            </a:spcAft>
            <a:buChar char="•"/>
          </a:pPr>
          <a:r>
            <a:rPr lang="fa-IR" sz="1200" b="1" kern="1200" dirty="0">
              <a:cs typeface="B Compset" pitchFamily="2" charset="-78"/>
            </a:rPr>
            <a:t> تصویب آیین نامه ای مبنی بر لزوم حفظ ابنیه تاریخی هنگام گسترش و تعریض معابر</a:t>
          </a:r>
          <a:endParaRPr lang="en-US" sz="1200" b="1" kern="1200" dirty="0">
            <a:cs typeface="B Compset" pitchFamily="2" charset="-78"/>
          </a:endParaRPr>
        </a:p>
        <a:p>
          <a:pPr marL="114300" lvl="1" indent="-114300" algn="r" defTabSz="533400" rtl="1">
            <a:lnSpc>
              <a:spcPct val="90000"/>
            </a:lnSpc>
            <a:spcBef>
              <a:spcPct val="0"/>
            </a:spcBef>
            <a:spcAft>
              <a:spcPct val="15000"/>
            </a:spcAft>
            <a:buChar char="•"/>
          </a:pPr>
          <a:r>
            <a:rPr lang="fa-IR" sz="1200" b="1" kern="1200" dirty="0">
              <a:cs typeface="B Compset" pitchFamily="2" charset="-78"/>
            </a:rPr>
            <a:t> قانون تملک زمین ها و تخریب بافت مرکزی شهر ها</a:t>
          </a:r>
          <a:endParaRPr lang="en-US" sz="1200" b="1" kern="1200" dirty="0">
            <a:cs typeface="B Compset" pitchFamily="2" charset="-78"/>
          </a:endParaRPr>
        </a:p>
        <a:p>
          <a:pPr marL="114300" lvl="1" indent="-114300" algn="r" defTabSz="533400" rtl="1">
            <a:lnSpc>
              <a:spcPct val="90000"/>
            </a:lnSpc>
            <a:spcBef>
              <a:spcPct val="0"/>
            </a:spcBef>
            <a:spcAft>
              <a:spcPct val="15000"/>
            </a:spcAft>
            <a:buChar char="•"/>
          </a:pPr>
          <a:r>
            <a:rPr lang="fa-IR" sz="1200" b="1" kern="1200" dirty="0">
              <a:cs typeface="B Compset" pitchFamily="2" charset="-78"/>
            </a:rPr>
            <a:t> نقطه عطف این دوران در شروع برنامه های عمرانی است.</a:t>
          </a:r>
          <a:endParaRPr lang="en-US" sz="1200" b="1" kern="1200" dirty="0">
            <a:cs typeface="B Compset" pitchFamily="2" charset="-78"/>
          </a:endParaRPr>
        </a:p>
      </dsp:txBody>
      <dsp:txXfrm>
        <a:off x="50397" y="306583"/>
        <a:ext cx="2640879" cy="1994956"/>
      </dsp:txXfrm>
    </dsp:sp>
    <dsp:sp modelId="{7F45CBCF-D33E-4BFD-ABE2-8426BEB8F113}">
      <dsp:nvSpPr>
        <dsp:cNvPr id="0" name=""/>
        <dsp:cNvSpPr/>
      </dsp:nvSpPr>
      <dsp:spPr>
        <a:xfrm>
          <a:off x="2531" y="2296010"/>
          <a:ext cx="2736611" cy="1192965"/>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اول:</a:t>
          </a:r>
          <a:r>
            <a:rPr lang="fa-IR" sz="1600" b="1" u="none" kern="1200" dirty="0">
              <a:cs typeface="B Compset" pitchFamily="2" charset="-78"/>
            </a:rPr>
            <a:t> اصلاحیه حفظ آثار ملی تا تشکیل سازمان ملی حفاظت آثار باستانی</a:t>
          </a:r>
          <a:endParaRPr lang="en-US" sz="1600" b="1" u="none" kern="1200" dirty="0">
            <a:cs typeface="B Compset" pitchFamily="2" charset="-78"/>
          </a:endParaRPr>
        </a:p>
      </dsp:txBody>
      <dsp:txXfrm>
        <a:off x="2531" y="2296010"/>
        <a:ext cx="1927191" cy="1192965"/>
      </dsp:txXfrm>
    </dsp:sp>
    <dsp:sp modelId="{AA5300CE-63E0-4A6B-AC0B-AC6E16AF3231}">
      <dsp:nvSpPr>
        <dsp:cNvPr id="0" name=""/>
        <dsp:cNvSpPr/>
      </dsp:nvSpPr>
      <dsp:spPr>
        <a:xfrm>
          <a:off x="2007137" y="2441068"/>
          <a:ext cx="957814" cy="957814"/>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2CBEDB-56E0-440B-9A2C-80237CF33D6E}">
      <dsp:nvSpPr>
        <dsp:cNvPr id="0" name=""/>
        <dsp:cNvSpPr/>
      </dsp:nvSpPr>
      <dsp:spPr>
        <a:xfrm>
          <a:off x="3202243" y="258717"/>
          <a:ext cx="2736611" cy="2042822"/>
        </a:xfrm>
        <a:prstGeom prst="round2SameRect">
          <a:avLst>
            <a:gd name="adj1" fmla="val 8000"/>
            <a:gd name="adj2" fmla="val 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5240" tIns="45720" rIns="15240" bIns="15240" numCol="1" spcCol="1270" anchor="t" anchorCtr="0">
          <a:noAutofit/>
        </a:bodyPr>
        <a:lstStyle/>
        <a:p>
          <a:pPr marL="114300" lvl="1" indent="-114300" algn="r" defTabSz="533400" rtl="1">
            <a:lnSpc>
              <a:spcPct val="90000"/>
            </a:lnSpc>
            <a:spcBef>
              <a:spcPct val="0"/>
            </a:spcBef>
            <a:spcAft>
              <a:spcPct val="15000"/>
            </a:spcAft>
            <a:buChar char="•"/>
          </a:pPr>
          <a:r>
            <a:rPr lang="fa-IR" sz="1200" b="1" kern="1200" dirty="0">
              <a:cs typeface="B Compset" pitchFamily="2" charset="-78"/>
            </a:rPr>
            <a:t>برنامه اول عمرانی (33-1327): اقدامات بهداشتی و برق رسانی</a:t>
          </a:r>
          <a:endParaRPr lang="en-US" sz="1200" b="1" kern="1200" dirty="0">
            <a:cs typeface="B Compset" pitchFamily="2" charset="-78"/>
          </a:endParaRPr>
        </a:p>
        <a:p>
          <a:pPr marL="114300" lvl="1" indent="-114300" algn="r" defTabSz="533400" rtl="1">
            <a:lnSpc>
              <a:spcPct val="90000"/>
            </a:lnSpc>
            <a:spcBef>
              <a:spcPct val="0"/>
            </a:spcBef>
            <a:spcAft>
              <a:spcPct val="15000"/>
            </a:spcAft>
            <a:buChar char="•"/>
          </a:pPr>
          <a:r>
            <a:rPr lang="fa-IR" sz="1200" b="1" kern="1200" dirty="0">
              <a:cs typeface="B Compset" pitchFamily="2" charset="-78"/>
            </a:rPr>
            <a:t>برنامه دوم عمرانی(41-1334): تامین آب و برق ، آسفالت خیابان ها و ایجاد تاسیسات متفرقه - قانون تجدید بنای محله های قدیمی در 1330- تشکیل سازمان ملی حفاظت آثار باستانی ایران</a:t>
          </a:r>
          <a:endParaRPr lang="en-US" sz="1200" b="1" kern="1200" dirty="0">
            <a:cs typeface="B Compset" pitchFamily="2" charset="-78"/>
          </a:endParaRPr>
        </a:p>
      </dsp:txBody>
      <dsp:txXfrm>
        <a:off x="3250109" y="306583"/>
        <a:ext cx="2640879" cy="1994956"/>
      </dsp:txXfrm>
    </dsp:sp>
    <dsp:sp modelId="{EF50DEA4-436F-4DBC-8E25-E1022444975F}">
      <dsp:nvSpPr>
        <dsp:cNvPr id="0" name=""/>
        <dsp:cNvSpPr/>
      </dsp:nvSpPr>
      <dsp:spPr>
        <a:xfrm>
          <a:off x="3202243" y="2296015"/>
          <a:ext cx="2736611" cy="1284715"/>
        </a:xfrm>
        <a:prstGeom prst="rect">
          <a:avLst/>
        </a:prstGeom>
        <a:solidFill>
          <a:schemeClr val="accent2">
            <a:lumMod val="20000"/>
            <a:lumOff val="80000"/>
          </a:schemeClr>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0" rIns="20320" bIns="0" numCol="1" spcCol="1270" anchor="ctr" anchorCtr="0">
          <a:noAutofit/>
        </a:bodyPr>
        <a:lstStyle/>
        <a:p>
          <a:pPr marL="0" lvl="0" indent="0" algn="ctr" defTabSz="711200">
            <a:lnSpc>
              <a:spcPct val="90000"/>
            </a:lnSpc>
            <a:spcBef>
              <a:spcPct val="0"/>
            </a:spcBef>
            <a:spcAft>
              <a:spcPct val="35000"/>
            </a:spcAft>
            <a:buNone/>
          </a:pPr>
          <a:r>
            <a:rPr lang="fa-IR" sz="1600" b="1" u="sng" kern="1200" dirty="0">
              <a:cs typeface="B Compset" pitchFamily="2" charset="-78"/>
            </a:rPr>
            <a:t>دوره اول:</a:t>
          </a:r>
          <a:r>
            <a:rPr lang="fa-IR" sz="1600" b="1" u="none" kern="1200" dirty="0">
              <a:cs typeface="B Compset" pitchFamily="2" charset="-78"/>
            </a:rPr>
            <a:t> اصلاحیه حفظ آثار ملی تا تشکیل سازمان ملی حفاظت آثار باستانی</a:t>
          </a:r>
          <a:endParaRPr lang="en-US" sz="1600" b="1" kern="1200" dirty="0">
            <a:cs typeface="B Compset" pitchFamily="2" charset="-78"/>
          </a:endParaRPr>
        </a:p>
      </dsp:txBody>
      <dsp:txXfrm>
        <a:off x="3202243" y="2296015"/>
        <a:ext cx="1927191" cy="1284715"/>
      </dsp:txXfrm>
    </dsp:sp>
    <dsp:sp modelId="{C39D9A0A-C6C0-451C-B024-3D6A055CD05F}">
      <dsp:nvSpPr>
        <dsp:cNvPr id="0" name=""/>
        <dsp:cNvSpPr/>
      </dsp:nvSpPr>
      <dsp:spPr>
        <a:xfrm>
          <a:off x="5206849" y="2441068"/>
          <a:ext cx="957814" cy="957814"/>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7.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4697A5-39E3-4E77-B18D-1D10111C3954}" type="datetimeFigureOut">
              <a:rPr lang="en-US" smtClean="0"/>
              <a:pPr/>
              <a:t>12/3/2020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07D3F0-6F63-49D8-A258-9E13184CD65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A7B7964-2A96-48CF-9D6E-47B7BB1A9A9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35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40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41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42</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44</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45</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61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A07D3F0-6F63-49D8-A258-9E13184CD651}"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5"/>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12/3/2020</a:t>
            </a:fld>
            <a:endParaRPr lang="en-US"/>
          </a:p>
        </p:txBody>
      </p:sp>
      <p:sp>
        <p:nvSpPr>
          <p:cNvPr id="5" name="Footer Placeholder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jpe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8" Type="http://schemas.microsoft.com/office/2007/relationships/diagramDrawing" Target="../diagrams/drawing4.xml"/><Relationship Id="rId13"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8" Type="http://schemas.microsoft.com/office/2007/relationships/diagramDrawing" Target="../diagrams/drawing6.xml"/><Relationship Id="rId13"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6.xml"/><Relationship Id="rId12" Type="http://schemas.openxmlformats.org/officeDocument/2006/relationships/diagramColors" Target="../diagrams/colors7.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QuickStyle" Target="../diagrams/quickStyle6.xml"/><Relationship Id="rId11" Type="http://schemas.openxmlformats.org/officeDocument/2006/relationships/diagramQuickStyle" Target="../diagrams/quickStyle7.xml"/><Relationship Id="rId5" Type="http://schemas.openxmlformats.org/officeDocument/2006/relationships/diagramLayout" Target="../diagrams/layout6.xml"/><Relationship Id="rId10" Type="http://schemas.openxmlformats.org/officeDocument/2006/relationships/diagramLayout" Target="../diagrams/layout7.xml"/><Relationship Id="rId4" Type="http://schemas.openxmlformats.org/officeDocument/2006/relationships/diagramData" Target="../diagrams/data6.xml"/><Relationship Id="rId9" Type="http://schemas.openxmlformats.org/officeDocument/2006/relationships/diagramData" Target="../diagrams/data7.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8" Type="http://schemas.microsoft.com/office/2007/relationships/diagramDrawing" Target="../diagrams/drawing8.xml"/><Relationship Id="rId13" Type="http://schemas.microsoft.com/office/2007/relationships/diagramDrawing" Target="../diagrams/drawing9.xml"/><Relationship Id="rId3" Type="http://schemas.openxmlformats.org/officeDocument/2006/relationships/image" Target="../media/image1.jpeg"/><Relationship Id="rId7" Type="http://schemas.openxmlformats.org/officeDocument/2006/relationships/diagramColors" Target="../diagrams/colors8.xml"/><Relationship Id="rId12" Type="http://schemas.openxmlformats.org/officeDocument/2006/relationships/diagramColors" Target="../diagrams/colors9.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QuickStyle" Target="../diagrams/quickStyle8.xml"/><Relationship Id="rId11" Type="http://schemas.openxmlformats.org/officeDocument/2006/relationships/diagramQuickStyle" Target="../diagrams/quickStyle9.xml"/><Relationship Id="rId5" Type="http://schemas.openxmlformats.org/officeDocument/2006/relationships/diagramLayout" Target="../diagrams/layout8.xml"/><Relationship Id="rId10" Type="http://schemas.openxmlformats.org/officeDocument/2006/relationships/diagramLayout" Target="../diagrams/layout9.xml"/><Relationship Id="rId4" Type="http://schemas.openxmlformats.org/officeDocument/2006/relationships/diagramData" Target="../diagrams/data8.xml"/><Relationship Id="rId9" Type="http://schemas.openxmlformats.org/officeDocument/2006/relationships/diagramData" Target="../diagrams/data9.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microsoft.com/office/2007/relationships/diagramDrawing" Target="../diagrams/drawing10.xml"/><Relationship Id="rId13" Type="http://schemas.microsoft.com/office/2007/relationships/diagramDrawing" Target="../diagrams/drawing11.xml"/><Relationship Id="rId3" Type="http://schemas.openxmlformats.org/officeDocument/2006/relationships/image" Target="../media/image1.jpeg"/><Relationship Id="rId7" Type="http://schemas.openxmlformats.org/officeDocument/2006/relationships/diagramColors" Target="../diagrams/colors10.xml"/><Relationship Id="rId12" Type="http://schemas.openxmlformats.org/officeDocument/2006/relationships/diagramColors" Target="../diagrams/colors11.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QuickStyle" Target="../diagrams/quickStyle10.xml"/><Relationship Id="rId11" Type="http://schemas.openxmlformats.org/officeDocument/2006/relationships/diagramQuickStyle" Target="../diagrams/quickStyle11.xml"/><Relationship Id="rId5" Type="http://schemas.openxmlformats.org/officeDocument/2006/relationships/diagramLayout" Target="../diagrams/layout10.xml"/><Relationship Id="rId10" Type="http://schemas.openxmlformats.org/officeDocument/2006/relationships/diagramLayout" Target="../diagrams/layout11.xml"/><Relationship Id="rId4" Type="http://schemas.openxmlformats.org/officeDocument/2006/relationships/diagramData" Target="../diagrams/data10.xml"/><Relationship Id="rId9" Type="http://schemas.openxmlformats.org/officeDocument/2006/relationships/diagramData" Target="../diagrams/data11.xml"/></Relationships>
</file>

<file path=ppt/slides/_rels/slide31.xml.rels><?xml version="1.0" encoding="UTF-8" standalone="yes"?>
<Relationships xmlns="http://schemas.openxmlformats.org/package/2006/relationships"><Relationship Id="rId8" Type="http://schemas.microsoft.com/office/2007/relationships/diagramDrawing" Target="../diagrams/drawing12.xml"/><Relationship Id="rId13" Type="http://schemas.microsoft.com/office/2007/relationships/diagramDrawing" Target="../diagrams/drawing13.xml"/><Relationship Id="rId3" Type="http://schemas.openxmlformats.org/officeDocument/2006/relationships/image" Target="../media/image1.jpeg"/><Relationship Id="rId7" Type="http://schemas.openxmlformats.org/officeDocument/2006/relationships/diagramColors" Target="../diagrams/colors12.xml"/><Relationship Id="rId12" Type="http://schemas.openxmlformats.org/officeDocument/2006/relationships/diagramColors" Target="../diagrams/colors13.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QuickStyle" Target="../diagrams/quickStyle12.xml"/><Relationship Id="rId11" Type="http://schemas.openxmlformats.org/officeDocument/2006/relationships/diagramQuickStyle" Target="../diagrams/quickStyle13.xml"/><Relationship Id="rId5" Type="http://schemas.openxmlformats.org/officeDocument/2006/relationships/diagramLayout" Target="../diagrams/layout12.xml"/><Relationship Id="rId15" Type="http://schemas.openxmlformats.org/officeDocument/2006/relationships/image" Target="../media/image20.jpeg"/><Relationship Id="rId10" Type="http://schemas.openxmlformats.org/officeDocument/2006/relationships/diagramLayout" Target="../diagrams/layout13.xml"/><Relationship Id="rId4" Type="http://schemas.openxmlformats.org/officeDocument/2006/relationships/diagramData" Target="../diagrams/data12.xml"/><Relationship Id="rId9" Type="http://schemas.openxmlformats.org/officeDocument/2006/relationships/diagramData" Target="../diagrams/data13.xml"/><Relationship Id="rId14" Type="http://schemas.openxmlformats.org/officeDocument/2006/relationships/image" Target="../media/image19.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8.jpeg"/></Relationships>
</file>

<file path=ppt/slides/_rels/slide33.xml.rels><?xml version="1.0" encoding="UTF-8" standalone="yes"?>
<Relationships xmlns="http://schemas.openxmlformats.org/package/2006/relationships"><Relationship Id="rId8" Type="http://schemas.microsoft.com/office/2007/relationships/diagramDrawing" Target="../diagrams/drawing14.xml"/><Relationship Id="rId13" Type="http://schemas.microsoft.com/office/2007/relationships/diagramDrawing" Target="../diagrams/drawing15.xml"/><Relationship Id="rId3" Type="http://schemas.openxmlformats.org/officeDocument/2006/relationships/image" Target="../media/image1.jpeg"/><Relationship Id="rId7" Type="http://schemas.openxmlformats.org/officeDocument/2006/relationships/diagramColors" Target="../diagrams/colors14.xml"/><Relationship Id="rId12" Type="http://schemas.openxmlformats.org/officeDocument/2006/relationships/diagramColors" Target="../diagrams/colors15.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QuickStyle" Target="../diagrams/quickStyle14.xml"/><Relationship Id="rId11" Type="http://schemas.openxmlformats.org/officeDocument/2006/relationships/diagramQuickStyle" Target="../diagrams/quickStyle15.xml"/><Relationship Id="rId5" Type="http://schemas.openxmlformats.org/officeDocument/2006/relationships/diagramLayout" Target="../diagrams/layout14.xml"/><Relationship Id="rId10" Type="http://schemas.openxmlformats.org/officeDocument/2006/relationships/diagramLayout" Target="../diagrams/layout15.xml"/><Relationship Id="rId4" Type="http://schemas.openxmlformats.org/officeDocument/2006/relationships/diagramData" Target="../diagrams/data14.xml"/><Relationship Id="rId9" Type="http://schemas.openxmlformats.org/officeDocument/2006/relationships/diagramData" Target="../diagrams/data15.xml"/></Relationships>
</file>

<file path=ppt/slides/_rels/slide34.xml.rels><?xml version="1.0" encoding="UTF-8" standalone="yes"?>
<Relationships xmlns="http://schemas.openxmlformats.org/package/2006/relationships"><Relationship Id="rId8" Type="http://schemas.microsoft.com/office/2007/relationships/diagramDrawing" Target="../diagrams/drawing16.xml"/><Relationship Id="rId13" Type="http://schemas.microsoft.com/office/2007/relationships/diagramDrawing" Target="../diagrams/drawing17.xml"/><Relationship Id="rId3" Type="http://schemas.openxmlformats.org/officeDocument/2006/relationships/image" Target="../media/image1.jpeg"/><Relationship Id="rId7" Type="http://schemas.openxmlformats.org/officeDocument/2006/relationships/diagramColors" Target="../diagrams/colors16.xml"/><Relationship Id="rId12" Type="http://schemas.openxmlformats.org/officeDocument/2006/relationships/diagramColors" Target="../diagrams/colors17.xm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diagramQuickStyle" Target="../diagrams/quickStyle16.xml"/><Relationship Id="rId11" Type="http://schemas.openxmlformats.org/officeDocument/2006/relationships/diagramQuickStyle" Target="../diagrams/quickStyle17.xml"/><Relationship Id="rId5" Type="http://schemas.openxmlformats.org/officeDocument/2006/relationships/diagramLayout" Target="../diagrams/layout16.xml"/><Relationship Id="rId10" Type="http://schemas.openxmlformats.org/officeDocument/2006/relationships/diagramLayout" Target="../diagrams/layout17.xml"/><Relationship Id="rId4" Type="http://schemas.openxmlformats.org/officeDocument/2006/relationships/diagramData" Target="../diagrams/data16.xml"/><Relationship Id="rId9" Type="http://schemas.openxmlformats.org/officeDocument/2006/relationships/diagramData" Target="../diagrams/data17.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8.jpeg"/></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1905000"/>
            <a:ext cx="6934200" cy="1470225"/>
          </a:xfrm>
          <a:prstGeom prst="rect">
            <a:avLst/>
          </a:prstGeom>
          <a:noFill/>
        </p:spPr>
        <p:txBody>
          <a:bodyPr wrap="square" rtlCol="0">
            <a:spAutoFit/>
          </a:bodyPr>
          <a:lstStyle/>
          <a:p>
            <a:pPr algn="ctr"/>
            <a:r>
              <a:rPr lang="fa-IR" sz="4400" b="1" dirty="0">
                <a:cs typeface="B Compset" pitchFamily="2" charset="-78"/>
              </a:rPr>
              <a:t>سیر تحول سیاست های مداخله در بافتهای کهن شهری در ایران</a:t>
            </a:r>
            <a:endParaRPr lang="en-US" sz="4400" b="1" dirty="0">
              <a:cs typeface="B Compset"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28600" y="446413"/>
          <a:ext cx="8733685" cy="6106788"/>
        </p:xfrm>
        <a:graphic>
          <a:graphicData uri="http://schemas.openxmlformats.org/drawingml/2006/table">
            <a:tbl>
              <a:tblPr firstRow="1" bandRow="1">
                <a:tableStyleId>{5C22544A-7EE6-4342-B048-85BDC9FD1C3A}</a:tableStyleId>
              </a:tblPr>
              <a:tblGrid>
                <a:gridCol w="1746737">
                  <a:extLst>
                    <a:ext uri="{9D8B030D-6E8A-4147-A177-3AD203B41FA5}">
                      <a16:colId xmlns:a16="http://schemas.microsoft.com/office/drawing/2014/main" val="20000"/>
                    </a:ext>
                  </a:extLst>
                </a:gridCol>
                <a:gridCol w="1746737">
                  <a:extLst>
                    <a:ext uri="{9D8B030D-6E8A-4147-A177-3AD203B41FA5}">
                      <a16:colId xmlns:a16="http://schemas.microsoft.com/office/drawing/2014/main" val="20001"/>
                    </a:ext>
                  </a:extLst>
                </a:gridCol>
                <a:gridCol w="1746737">
                  <a:extLst>
                    <a:ext uri="{9D8B030D-6E8A-4147-A177-3AD203B41FA5}">
                      <a16:colId xmlns:a16="http://schemas.microsoft.com/office/drawing/2014/main" val="20002"/>
                    </a:ext>
                  </a:extLst>
                </a:gridCol>
                <a:gridCol w="1746737">
                  <a:extLst>
                    <a:ext uri="{9D8B030D-6E8A-4147-A177-3AD203B41FA5}">
                      <a16:colId xmlns:a16="http://schemas.microsoft.com/office/drawing/2014/main" val="20003"/>
                    </a:ext>
                  </a:extLst>
                </a:gridCol>
                <a:gridCol w="1746737">
                  <a:extLst>
                    <a:ext uri="{9D8B030D-6E8A-4147-A177-3AD203B41FA5}">
                      <a16:colId xmlns:a16="http://schemas.microsoft.com/office/drawing/2014/main" val="20004"/>
                    </a:ext>
                  </a:extLst>
                </a:gridCol>
              </a:tblGrid>
              <a:tr h="330567">
                <a:tc gridSpan="3">
                  <a:txBody>
                    <a:bodyPr/>
                    <a:lstStyle/>
                    <a:p>
                      <a:pPr algn="ctr"/>
                      <a:r>
                        <a:rPr lang="fa-IR" sz="1600" dirty="0">
                          <a:cs typeface="B Nazanin" pitchFamily="2" charset="-78"/>
                        </a:rPr>
                        <a:t>جدول </a:t>
                      </a:r>
                      <a:r>
                        <a:rPr lang="fa-IR" sz="1600" baseline="0" dirty="0">
                          <a:cs typeface="B Nazanin" pitchFamily="2" charset="-78"/>
                        </a:rPr>
                        <a:t>3- 1 دامنه فعالیت های بازسازی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algn="ctr"/>
                      <a:r>
                        <a:rPr lang="fa-IR" sz="1600" dirty="0">
                          <a:cs typeface="B Nazanin" pitchFamily="2" charset="-78"/>
                        </a:rPr>
                        <a:t>بازسازی</a:t>
                      </a:r>
                      <a:endParaRPr lang="en-US" sz="1600" dirty="0">
                        <a:cs typeface="B Nazanin" pitchFamily="2" charset="-78"/>
                      </a:endParaRPr>
                    </a:p>
                  </a:txBody>
                  <a:tcPr marL="75103" marR="75103" marT="40680" marB="40680"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1078">
                <a:tc>
                  <a:txBody>
                    <a:bodyPr/>
                    <a:lstStyle/>
                    <a:p>
                      <a:pPr algn="ctr"/>
                      <a:r>
                        <a:rPr lang="fa-IR" sz="1600" dirty="0">
                          <a:cs typeface="B Nazanin" pitchFamily="2" charset="-78"/>
                        </a:rPr>
                        <a:t>دوباره سازی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پاک سازی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تخریب </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498261">
                <a:tc>
                  <a:txBody>
                    <a:bodyPr/>
                    <a:lstStyle/>
                    <a:p>
                      <a:pPr algn="ctr"/>
                      <a:r>
                        <a:rPr lang="fa-IR" sz="1000" dirty="0">
                          <a:cs typeface="B Nazanin" pitchFamily="2" charset="-78"/>
                        </a:rPr>
                        <a:t>توسعه جدید بر اساس</a:t>
                      </a:r>
                      <a:r>
                        <a:rPr lang="fa-IR" sz="1000" baseline="0" dirty="0">
                          <a:cs typeface="B Nazanin" pitchFamily="2" charset="-78"/>
                        </a:rPr>
                        <a:t> ارزش ها و معیار ها روزآمد بدون الزام به حفظ پیشینه بافت</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پاکسازی آوار های موجود و محیا کردن زمین برای نظام کالبدی</a:t>
                      </a:r>
                      <a:r>
                        <a:rPr lang="fa-IR" sz="1000" baseline="0" dirty="0">
                          <a:cs typeface="B Nazanin" pitchFamily="2" charset="-78"/>
                        </a:rPr>
                        <a:t> و سازمان فضایی جدید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از بین بردن آثار پیشین و ایجاد شرایط جدید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هدف</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365659">
                <a:tc gridSpan="3">
                  <a:txBody>
                    <a:bodyPr/>
                    <a:lstStyle/>
                    <a:p>
                      <a:pPr algn="ctr"/>
                      <a:r>
                        <a:rPr lang="fa-IR" sz="1000" dirty="0">
                          <a:cs typeface="B Nazanin" pitchFamily="2" charset="-78"/>
                        </a:rPr>
                        <a:t>برچیدن ساخت و ساز های پیشین و بنا</a:t>
                      </a:r>
                      <a:r>
                        <a:rPr lang="fa-IR" sz="1000" baseline="0" dirty="0">
                          <a:cs typeface="B Nazanin" pitchFamily="2" charset="-78"/>
                        </a:rPr>
                        <a:t> نهادن ساخت و ساز های جدید در بافت</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محتوای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31078">
                <a:tc gridSpan="3">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زمینه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02650">
                <a:tc gridSpan="3">
                  <a:txBody>
                    <a:bodyPr/>
                    <a:lstStyle/>
                    <a:p>
                      <a:pPr algn="ctr"/>
                      <a:r>
                        <a:rPr lang="fa-IR" sz="1000" dirty="0">
                          <a:cs typeface="B Nazanin" pitchFamily="2" charset="-78"/>
                        </a:rPr>
                        <a:t>بافت شهری ف</a:t>
                      </a:r>
                      <a:r>
                        <a:rPr lang="fa-IR" sz="1000" baseline="0" dirty="0">
                          <a:cs typeface="B Nazanin" pitchFamily="2" charset="-78"/>
                        </a:rPr>
                        <a:t> 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بستر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147495">
                <a:tc>
                  <a:txBody>
                    <a:bodyPr/>
                    <a:lstStyle/>
                    <a:p>
                      <a:pPr algn="ctr"/>
                      <a:r>
                        <a:rPr lang="fa-IR" sz="1000" dirty="0">
                          <a:cs typeface="B Nazanin" pitchFamily="2" charset="-78"/>
                        </a:rPr>
                        <a:t>تجدید ساخت بر اساس آنچه از قدیم مانده (امروز</a:t>
                      </a:r>
                      <a:r>
                        <a:rPr lang="fa-IR" sz="1000" baseline="0" dirty="0">
                          <a:cs typeface="B Nazanin" pitchFamily="2" charset="-78"/>
                        </a:rPr>
                        <a:t> منسوخ شده)</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روشن کردن خطوط سازمان فضایی قبلی در صورت در جاسازی</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وجود ندارد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حد وفاداری به گذشته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3405"/>
            <a:ext cx="6934200" cy="5909310"/>
          </a:xfrm>
          <a:prstGeom prst="rect">
            <a:avLst/>
          </a:prstGeom>
          <a:noFill/>
          <a:ln>
            <a:solidFill>
              <a:schemeClr val="tx1"/>
            </a:solidFill>
          </a:ln>
        </p:spPr>
        <p:txBody>
          <a:bodyPr wrap="square" rtlCol="0">
            <a:spAutoFit/>
          </a:bodyPr>
          <a:lstStyle/>
          <a:p>
            <a:pPr algn="r" rtl="1">
              <a:lnSpc>
                <a:spcPct val="150000"/>
              </a:lnSpc>
            </a:pPr>
            <a:r>
              <a:rPr lang="fa-IR" sz="3200" b="1" dirty="0">
                <a:cs typeface="B Nazanin" pitchFamily="2" charset="-78"/>
              </a:rPr>
              <a:t>مراجع قانونی مداخله :</a:t>
            </a:r>
          </a:p>
          <a:p>
            <a:pPr algn="r" rtl="1">
              <a:lnSpc>
                <a:spcPct val="150000"/>
              </a:lnSpc>
            </a:pPr>
            <a:r>
              <a:rPr lang="fa-IR" sz="2400" u="sng" dirty="0">
                <a:cs typeface="B Nazanin" pitchFamily="2" charset="-78"/>
              </a:rPr>
              <a:t>الف- سازمان میراث فرهنگی و گردشگری</a:t>
            </a:r>
          </a:p>
          <a:p>
            <a:pPr algn="just" rtl="1">
              <a:lnSpc>
                <a:spcPct val="150000"/>
              </a:lnSpc>
            </a:pPr>
            <a:r>
              <a:rPr lang="fa-IR" sz="2400" u="sng" dirty="0">
                <a:cs typeface="B Nazanin" pitchFamily="2" charset="-78"/>
              </a:rPr>
              <a:t>ب- شرکت عمران و بهسازی شهری</a:t>
            </a:r>
          </a:p>
          <a:p>
            <a:pPr algn="just" rtl="1">
              <a:lnSpc>
                <a:spcPct val="150000"/>
              </a:lnSpc>
            </a:pPr>
            <a:r>
              <a:rPr lang="fa-IR" sz="2400" u="sng" dirty="0">
                <a:cs typeface="B Nazanin" pitchFamily="2" charset="-78"/>
              </a:rPr>
              <a:t>ج- شهرداری</a:t>
            </a:r>
          </a:p>
          <a:p>
            <a:pPr algn="just" rtl="1">
              <a:lnSpc>
                <a:spcPct val="150000"/>
              </a:lnSpc>
            </a:pPr>
            <a:r>
              <a:rPr lang="fa-IR" sz="2800" b="1" dirty="0">
                <a:cs typeface="B Nazanin" pitchFamily="2" charset="-78"/>
              </a:rPr>
              <a:t>شناسه های شناخت گونه های مداخله در بافت فرسوده:</a:t>
            </a:r>
          </a:p>
          <a:p>
            <a:pPr algn="just" rtl="1">
              <a:lnSpc>
                <a:spcPct val="150000"/>
              </a:lnSpc>
            </a:pPr>
            <a:r>
              <a:rPr lang="fa-IR" sz="2400" u="sng" dirty="0">
                <a:cs typeface="B Nazanin" pitchFamily="2" charset="-78"/>
              </a:rPr>
              <a:t>الف – اهداف مداخله </a:t>
            </a:r>
          </a:p>
          <a:p>
            <a:pPr algn="just" rtl="1">
              <a:lnSpc>
                <a:spcPct val="150000"/>
              </a:lnSpc>
            </a:pPr>
            <a:r>
              <a:rPr lang="fa-IR" sz="2400" u="sng" dirty="0">
                <a:cs typeface="B Nazanin" pitchFamily="2" charset="-78"/>
              </a:rPr>
              <a:t>ب – محتوای مداخله </a:t>
            </a:r>
          </a:p>
          <a:p>
            <a:pPr algn="just" rtl="1">
              <a:lnSpc>
                <a:spcPct val="150000"/>
              </a:lnSpc>
            </a:pPr>
            <a:r>
              <a:rPr lang="fa-IR" sz="2400" u="sng" dirty="0">
                <a:cs typeface="B Nazanin" pitchFamily="2" charset="-78"/>
              </a:rPr>
              <a:t>ت – زمینه مداخله </a:t>
            </a:r>
          </a:p>
          <a:p>
            <a:pPr algn="just" rtl="1">
              <a:lnSpc>
                <a:spcPct val="150000"/>
              </a:lnSpc>
            </a:pPr>
            <a:r>
              <a:rPr lang="fa-IR" sz="2400" u="sng" dirty="0">
                <a:cs typeface="B Nazanin" pitchFamily="2" charset="-78"/>
              </a:rPr>
              <a:t>ث – بستر مداخله </a:t>
            </a:r>
          </a:p>
          <a:p>
            <a:pPr algn="just" rtl="1">
              <a:lnSpc>
                <a:spcPct val="150000"/>
              </a:lnSpc>
            </a:pPr>
            <a:r>
              <a:rPr lang="fa-IR" sz="2400" u="sng" dirty="0">
                <a:cs typeface="B Nazanin" pitchFamily="2" charset="-78"/>
              </a:rPr>
              <a:t>ج – حد وفاداری به گذشته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3405"/>
            <a:ext cx="6934200" cy="6001643"/>
          </a:xfrm>
          <a:prstGeom prst="rect">
            <a:avLst/>
          </a:prstGeom>
          <a:noFill/>
          <a:ln>
            <a:solidFill>
              <a:schemeClr val="tx1"/>
            </a:solidFill>
          </a:ln>
        </p:spPr>
        <p:txBody>
          <a:bodyPr wrap="square" rtlCol="0">
            <a:spAutoFit/>
          </a:bodyPr>
          <a:lstStyle/>
          <a:p>
            <a:pPr algn="ctr" rtl="1"/>
            <a:r>
              <a:rPr lang="fa-IR" sz="3600" b="1" dirty="0">
                <a:cs typeface="B Compset" pitchFamily="2" charset="-78"/>
              </a:rPr>
              <a:t>روش های مداخله در بافت های </a:t>
            </a:r>
          </a:p>
          <a:p>
            <a:pPr algn="ctr" rtl="1"/>
            <a:r>
              <a:rPr lang="fa-IR" sz="3600" b="1" dirty="0">
                <a:cs typeface="B Compset" pitchFamily="2" charset="-78"/>
              </a:rPr>
              <a:t>کهن شهری</a:t>
            </a: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fa-IR" sz="3600" b="1" dirty="0">
              <a:cs typeface="B Compset" pitchFamily="2" charset="-78"/>
            </a:endParaRPr>
          </a:p>
          <a:p>
            <a:pPr algn="ctr" rtl="1"/>
            <a:endParaRPr lang="en-US" sz="2400" b="1" dirty="0">
              <a:cs typeface="B Compset" pitchFamily="2" charset="-78"/>
            </a:endParaRPr>
          </a:p>
        </p:txBody>
      </p:sp>
      <p:graphicFrame>
        <p:nvGraphicFramePr>
          <p:cNvPr id="7" name="Diagram 6"/>
          <p:cNvGraphicFramePr/>
          <p:nvPr/>
        </p:nvGraphicFramePr>
        <p:xfrm>
          <a:off x="1295403" y="1828800"/>
          <a:ext cx="6603997" cy="38916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754588"/>
            <a:ext cx="6934200" cy="5493812"/>
          </a:xfrm>
          <a:prstGeom prst="rect">
            <a:avLst/>
          </a:prstGeom>
          <a:noFill/>
          <a:ln>
            <a:solidFill>
              <a:schemeClr val="tx1"/>
            </a:solidFill>
          </a:ln>
        </p:spPr>
        <p:txBody>
          <a:bodyPr wrap="square" rtlCol="0">
            <a:spAutoFit/>
          </a:bodyPr>
          <a:lstStyle/>
          <a:p>
            <a:pPr algn="r">
              <a:lnSpc>
                <a:spcPct val="150000"/>
              </a:lnSpc>
            </a:pPr>
            <a:endParaRPr lang="fa-IR" sz="5400" dirty="0">
              <a:cs typeface="B Nazanin" pitchFamily="2" charset="-78"/>
            </a:endParaRPr>
          </a:p>
          <a:p>
            <a:pPr algn="ctr">
              <a:lnSpc>
                <a:spcPct val="150000"/>
              </a:lnSpc>
            </a:pPr>
            <a:r>
              <a:rPr lang="fa-IR" sz="5400" dirty="0">
                <a:cs typeface="B Nazanin" pitchFamily="2" charset="-78"/>
              </a:rPr>
              <a:t>تجارب مرمت شهری معاصر ایران</a:t>
            </a:r>
          </a:p>
          <a:p>
            <a:pPr algn="ctr" rtl="1"/>
            <a:endParaRPr lang="fa-IR" sz="5400" b="1" dirty="0">
              <a:cs typeface="B Compset" pitchFamily="2" charset="-78"/>
            </a:endParaRPr>
          </a:p>
          <a:p>
            <a:pPr algn="ctr" rtl="1"/>
            <a:endParaRPr lang="en-US" sz="5400" b="1" dirty="0">
              <a:cs typeface="B Compset" pitchFamily="2" charset="-7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3405"/>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2400" b="1" dirty="0">
              <a:cs typeface="B Compset" pitchFamily="2" charset="-78"/>
            </a:endParaRPr>
          </a:p>
          <a:p>
            <a:pPr algn="ctr"/>
            <a:endParaRPr lang="fa-IR" sz="3600" b="1" dirty="0">
              <a:cs typeface="B Compset" pitchFamily="2" charset="-78"/>
            </a:endParaRPr>
          </a:p>
          <a:p>
            <a:pPr algn="ctr" rtl="1"/>
            <a:endParaRPr lang="fa-IR" sz="2400" b="1" dirty="0">
              <a:cs typeface="B Compset" pitchFamily="2" charset="-78"/>
            </a:endParaRPr>
          </a:p>
          <a:p>
            <a:pPr algn="ctr" rtl="1"/>
            <a:endParaRPr lang="en-US" sz="2400" b="1" dirty="0">
              <a:cs typeface="B Compset" pitchFamily="2" charset="-78"/>
            </a:endParaRPr>
          </a:p>
        </p:txBody>
      </p:sp>
      <p:graphicFrame>
        <p:nvGraphicFramePr>
          <p:cNvPr id="6" name="Diagram 5"/>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اول</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6" name="Diagram 5"/>
          <p:cNvGraphicFramePr/>
          <p:nvPr/>
        </p:nvGraphicFramePr>
        <p:xfrm>
          <a:off x="2819400" y="3200400"/>
          <a:ext cx="5867400" cy="3479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اول</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7" name="Diagram 6"/>
          <p:cNvGraphicFramePr/>
          <p:nvPr/>
        </p:nvGraphicFramePr>
        <p:xfrm>
          <a:off x="2743200" y="3225800"/>
          <a:ext cx="5867400" cy="3479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(تخریب بخشی از کاخ گلستان و احداث وزارت دارایی و دادگستری)</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pic>
        <p:nvPicPr>
          <p:cNvPr id="1026" name="Picture 2" descr="C:\Documents and Settings\GIGABYTE\Desktop\golestan copy.jpg"/>
          <p:cNvPicPr>
            <a:picLocks noChangeAspect="1" noChangeArrowheads="1"/>
          </p:cNvPicPr>
          <p:nvPr/>
        </p:nvPicPr>
        <p:blipFill>
          <a:blip r:embed="rId4"/>
          <a:srcRect l="7407" t="3617" r="12795" b="11406"/>
          <a:stretch>
            <a:fillRect/>
          </a:stretch>
        </p:blipFill>
        <p:spPr bwMode="auto">
          <a:xfrm>
            <a:off x="3276600" y="1624314"/>
            <a:ext cx="5562600" cy="49288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Documents and Settings\GIGABYTE\Desktop\dadgostari.jpg"/>
          <p:cNvPicPr>
            <a:picLocks noChangeAspect="1" noChangeArrowheads="1"/>
          </p:cNvPicPr>
          <p:nvPr/>
        </p:nvPicPr>
        <p:blipFill>
          <a:blip r:embed="rId5"/>
          <a:srcRect l="11507"/>
          <a:stretch>
            <a:fillRect/>
          </a:stretch>
        </p:blipFill>
        <p:spPr bwMode="auto">
          <a:xfrm>
            <a:off x="317501" y="2545095"/>
            <a:ext cx="4102100" cy="2941307"/>
          </a:xfrm>
          <a:prstGeom prst="rect">
            <a:avLst/>
          </a:prstGeom>
          <a:ln>
            <a:noFill/>
          </a:ln>
          <a:effectLst>
            <a:softEdge rad="112500"/>
          </a:effectLst>
        </p:spPr>
      </p:pic>
      <p:sp>
        <p:nvSpPr>
          <p:cNvPr id="8" name="Chevron 7"/>
          <p:cNvSpPr/>
          <p:nvPr/>
        </p:nvSpPr>
        <p:spPr>
          <a:xfrm rot="12070891">
            <a:off x="4269347" y="4116947"/>
            <a:ext cx="533400" cy="53340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Freeform 10"/>
          <p:cNvSpPr/>
          <p:nvPr/>
        </p:nvSpPr>
        <p:spPr>
          <a:xfrm>
            <a:off x="4675520" y="4419600"/>
            <a:ext cx="887083" cy="162464"/>
          </a:xfrm>
          <a:custGeom>
            <a:avLst/>
            <a:gdLst>
              <a:gd name="connsiteX0" fmla="*/ 0 w 948906"/>
              <a:gd name="connsiteY0" fmla="*/ 0 h 192656"/>
              <a:gd name="connsiteX1" fmla="*/ 310551 w 948906"/>
              <a:gd name="connsiteY1" fmla="*/ 189781 h 192656"/>
              <a:gd name="connsiteX2" fmla="*/ 638355 w 948906"/>
              <a:gd name="connsiteY2" fmla="*/ 17253 h 192656"/>
              <a:gd name="connsiteX3" fmla="*/ 948906 w 948906"/>
              <a:gd name="connsiteY3" fmla="*/ 172528 h 192656"/>
            </a:gdLst>
            <a:ahLst/>
            <a:cxnLst>
              <a:cxn ang="0">
                <a:pos x="connsiteX0" y="connsiteY0"/>
              </a:cxn>
              <a:cxn ang="0">
                <a:pos x="connsiteX1" y="connsiteY1"/>
              </a:cxn>
              <a:cxn ang="0">
                <a:pos x="connsiteX2" y="connsiteY2"/>
              </a:cxn>
              <a:cxn ang="0">
                <a:pos x="connsiteX3" y="connsiteY3"/>
              </a:cxn>
            </a:cxnLst>
            <a:rect l="l" t="t" r="r" b="b"/>
            <a:pathLst>
              <a:path w="948906" h="192656">
                <a:moveTo>
                  <a:pt x="0" y="0"/>
                </a:moveTo>
                <a:cubicBezTo>
                  <a:pt x="102079" y="93453"/>
                  <a:pt x="204159" y="186906"/>
                  <a:pt x="310551" y="189781"/>
                </a:cubicBezTo>
                <a:cubicBezTo>
                  <a:pt x="416943" y="192656"/>
                  <a:pt x="531963" y="20128"/>
                  <a:pt x="638355" y="17253"/>
                </a:cubicBezTo>
                <a:cubicBezTo>
                  <a:pt x="744747" y="14378"/>
                  <a:pt x="900023" y="123645"/>
                  <a:pt x="948906" y="172528"/>
                </a:cubicBezTo>
              </a:path>
            </a:pathLst>
          </a:cu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1295400" y="5410201"/>
            <a:ext cx="1676400" cy="338554"/>
          </a:xfrm>
          <a:prstGeom prst="rect">
            <a:avLst/>
          </a:prstGeom>
          <a:noFill/>
        </p:spPr>
        <p:txBody>
          <a:bodyPr wrap="square" rtlCol="0">
            <a:spAutoFit/>
          </a:bodyPr>
          <a:lstStyle/>
          <a:p>
            <a:pPr algn="r"/>
            <a:r>
              <a:rPr lang="fa-IR" sz="1600" dirty="0">
                <a:cs typeface="B Homa" pitchFamily="2" charset="-78"/>
              </a:rPr>
              <a:t>ساختمان دادگستری</a:t>
            </a:r>
            <a:endParaRPr lang="en-US" sz="1600" dirty="0">
              <a:cs typeface="B Homa" pitchFamily="2" charset="-7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9889"/>
            <a:ext cx="6934200" cy="5816977"/>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اول</a:t>
            </a:r>
          </a:p>
          <a:p>
            <a:pPr algn="ctr"/>
            <a:endParaRPr lang="fa-IR" sz="3600" b="1" dirty="0">
              <a:cs typeface="B Compset" pitchFamily="2" charset="-78"/>
            </a:endParaRPr>
          </a:p>
          <a:p>
            <a:pPr algn="r"/>
            <a:r>
              <a:rPr lang="fa-IR" sz="2400" b="1" dirty="0">
                <a:cs typeface="B Compset" pitchFamily="2" charset="-78"/>
              </a:rPr>
              <a:t>ویژگی های سبک تهران:</a:t>
            </a:r>
          </a:p>
          <a:p>
            <a:pPr algn="r"/>
            <a:endParaRPr lang="fa-IR" sz="2400" b="1" dirty="0">
              <a:cs typeface="B Compset" pitchFamily="2" charset="-78"/>
            </a:endParaRPr>
          </a:p>
          <a:p>
            <a:pPr algn="r" rtl="1">
              <a:buFont typeface="Wingdings" pitchFamily="2" charset="2"/>
              <a:buChar char="ü"/>
            </a:pPr>
            <a:r>
              <a:rPr lang="fa-IR" sz="2000" b="1" dirty="0">
                <a:cs typeface="B Compset" pitchFamily="2" charset="-78"/>
              </a:rPr>
              <a:t> ایجاد خیابان های جدید و توسعه خیابان های قدیم</a:t>
            </a:r>
          </a:p>
          <a:p>
            <a:pPr algn="r" rtl="1">
              <a:buFont typeface="Wingdings" pitchFamily="2" charset="2"/>
              <a:buChar char="ü"/>
            </a:pPr>
            <a:endParaRPr lang="fa-IR" sz="2000" b="1" dirty="0">
              <a:cs typeface="B Compset" pitchFamily="2" charset="-78"/>
            </a:endParaRPr>
          </a:p>
          <a:p>
            <a:pPr algn="r" rtl="1">
              <a:buFont typeface="Wingdings" pitchFamily="2" charset="2"/>
              <a:buChar char="ü"/>
            </a:pPr>
            <a:endParaRPr lang="fa-IR" sz="2000" b="1" dirty="0">
              <a:cs typeface="B Compset" pitchFamily="2" charset="-78"/>
            </a:endParaRPr>
          </a:p>
          <a:p>
            <a:pPr algn="r" rtl="1">
              <a:buFont typeface="Wingdings" pitchFamily="2" charset="2"/>
              <a:buChar char="ü"/>
            </a:pPr>
            <a:endParaRPr lang="fa-IR" sz="2000" b="1" dirty="0">
              <a:cs typeface="B Compset" pitchFamily="2" charset="-78"/>
            </a:endParaRPr>
          </a:p>
          <a:p>
            <a:pPr algn="r" rtl="1">
              <a:buFont typeface="Wingdings" pitchFamily="2" charset="2"/>
              <a:buChar char="ü"/>
            </a:pPr>
            <a:r>
              <a:rPr lang="fa-IR" sz="2000" b="1" dirty="0">
                <a:cs typeface="B Compset" pitchFamily="2" charset="-78"/>
              </a:rPr>
              <a:t> سنگ فرش و آسفالت ریزی خیابان ها</a:t>
            </a:r>
          </a:p>
          <a:p>
            <a:pPr algn="r" rtl="1">
              <a:buFont typeface="Wingdings" pitchFamily="2" charset="2"/>
              <a:buChar char="ü"/>
            </a:pPr>
            <a:endParaRPr lang="fa-IR" sz="2000" b="1" dirty="0">
              <a:cs typeface="B Compset" pitchFamily="2" charset="-78"/>
            </a:endParaRPr>
          </a:p>
          <a:p>
            <a:pPr algn="r" rtl="1">
              <a:buFont typeface="Wingdings" pitchFamily="2" charset="2"/>
              <a:buChar char="ü"/>
            </a:pPr>
            <a:endParaRPr lang="fa-IR" sz="2000" b="1" dirty="0">
              <a:cs typeface="B Compset" pitchFamily="2" charset="-78"/>
            </a:endParaRPr>
          </a:p>
          <a:p>
            <a:pPr algn="r" rtl="1">
              <a:buFont typeface="Wingdings" pitchFamily="2" charset="2"/>
              <a:buChar char="ü"/>
            </a:pPr>
            <a:r>
              <a:rPr lang="fa-IR" sz="2000" b="1" dirty="0">
                <a:cs typeface="B Compset" pitchFamily="2" charset="-78"/>
              </a:rPr>
              <a:t> متحد الشکل کردن ساختمان های طرفین خیابان ها و احداث ساختمان های دولتی متعدد با روش های جدید جایگزین اسلوب سنتی</a:t>
            </a:r>
          </a:p>
          <a:p>
            <a:pPr algn="ctr"/>
            <a:endParaRPr lang="fa-IR" sz="3600" b="1" dirty="0">
              <a:cs typeface="B Compset" pitchFamily="2" charset="-78"/>
            </a:endParaRPr>
          </a:p>
        </p:txBody>
      </p:sp>
      <p:pic>
        <p:nvPicPr>
          <p:cNvPr id="2050" name="Picture 2" descr="E:\arshive\nazanin\baft farsude\farsude\ax city\tehran\naderi khiaban.jpg"/>
          <p:cNvPicPr>
            <a:picLocks noChangeAspect="1" noChangeArrowheads="1"/>
          </p:cNvPicPr>
          <p:nvPr/>
        </p:nvPicPr>
        <p:blipFill>
          <a:blip r:embed="rId4" cstate="print"/>
          <a:srcRect/>
          <a:stretch>
            <a:fillRect/>
          </a:stretch>
        </p:blipFill>
        <p:spPr bwMode="auto">
          <a:xfrm>
            <a:off x="2438400" y="3657600"/>
            <a:ext cx="1828800" cy="1364286"/>
          </a:xfrm>
          <a:prstGeom prst="rect">
            <a:avLst/>
          </a:prstGeom>
          <a:noFill/>
        </p:spPr>
      </p:pic>
      <p:pic>
        <p:nvPicPr>
          <p:cNvPr id="2051" name="Picture 3" descr="E:\arshive\nazanin\baft farsude\farsude\ax city\tehran\10.jpg"/>
          <p:cNvPicPr>
            <a:picLocks noChangeAspect="1" noChangeArrowheads="1"/>
          </p:cNvPicPr>
          <p:nvPr/>
        </p:nvPicPr>
        <p:blipFill>
          <a:blip r:embed="rId5"/>
          <a:srcRect/>
          <a:stretch>
            <a:fillRect/>
          </a:stretch>
        </p:blipFill>
        <p:spPr bwMode="auto">
          <a:xfrm>
            <a:off x="1600200" y="5410205"/>
            <a:ext cx="1905000" cy="1231061"/>
          </a:xfrm>
          <a:prstGeom prst="rect">
            <a:avLst/>
          </a:prstGeom>
          <a:noFill/>
        </p:spPr>
      </p:pic>
      <p:pic>
        <p:nvPicPr>
          <p:cNvPr id="8" name="Picture 2" descr="E:\arshive\nazanin\baft farsude\farsude\ax city\06.jpg"/>
          <p:cNvPicPr>
            <a:picLocks noChangeAspect="1" noChangeArrowheads="1"/>
          </p:cNvPicPr>
          <p:nvPr/>
        </p:nvPicPr>
        <p:blipFill>
          <a:blip r:embed="rId6"/>
          <a:srcRect/>
          <a:stretch>
            <a:fillRect/>
          </a:stretch>
        </p:blipFill>
        <p:spPr bwMode="auto">
          <a:xfrm>
            <a:off x="1447800" y="2057400"/>
            <a:ext cx="2057400" cy="142560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9894"/>
            <a:ext cx="6934200" cy="1200329"/>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بلدیه 1309– خیابان 15 خرداد و خیام- تهران)</a:t>
            </a:r>
          </a:p>
        </p:txBody>
      </p:sp>
      <p:pic>
        <p:nvPicPr>
          <p:cNvPr id="3074" name="Picture 2" descr="C:\Documents and Settings\GIGABYTE\Desktop\Untitled-1 copy.jpg"/>
          <p:cNvPicPr>
            <a:picLocks noChangeAspect="1" noChangeArrowheads="1"/>
          </p:cNvPicPr>
          <p:nvPr/>
        </p:nvPicPr>
        <p:blipFill>
          <a:blip r:embed="rId4">
            <a:clrChange>
              <a:clrFrom>
                <a:srgbClr val="FFFFFF"/>
              </a:clrFrom>
              <a:clrTo>
                <a:srgbClr val="FFFFFF">
                  <a:alpha val="0"/>
                </a:srgbClr>
              </a:clrTo>
            </a:clrChange>
          </a:blip>
          <a:srcRect l="5291" t="16667" r="50266" b="15000"/>
          <a:stretch>
            <a:fillRect/>
          </a:stretch>
        </p:blipFill>
        <p:spPr bwMode="auto">
          <a:xfrm>
            <a:off x="-76200" y="1786180"/>
            <a:ext cx="5334000" cy="4339524"/>
          </a:xfrm>
          <a:prstGeom prst="rect">
            <a:avLst/>
          </a:prstGeom>
          <a:noFill/>
        </p:spPr>
      </p:pic>
      <p:pic>
        <p:nvPicPr>
          <p:cNvPr id="3075" name="Picture 3" descr="C:\Documents and Settings\GIGABYTE\Desktop\Untitled-1 copy.jpg"/>
          <p:cNvPicPr>
            <a:picLocks noChangeAspect="1" noChangeArrowheads="1"/>
          </p:cNvPicPr>
          <p:nvPr/>
        </p:nvPicPr>
        <p:blipFill>
          <a:blip r:embed="rId5" cstate="print">
            <a:clrChange>
              <a:clrFrom>
                <a:srgbClr val="FFFFFF"/>
              </a:clrFrom>
              <a:clrTo>
                <a:srgbClr val="FFFFFF">
                  <a:alpha val="0"/>
                </a:srgbClr>
              </a:clrTo>
            </a:clrChange>
            <a:lum contrast="-20000"/>
          </a:blip>
          <a:srcRect l="52085" t="22292" r="13522" b="21042"/>
          <a:stretch>
            <a:fillRect/>
          </a:stretch>
        </p:blipFill>
        <p:spPr bwMode="auto">
          <a:xfrm>
            <a:off x="4800600" y="2545866"/>
            <a:ext cx="3810000" cy="3321539"/>
          </a:xfrm>
          <a:prstGeom prst="rect">
            <a:avLst/>
          </a:prstGeom>
          <a:noFill/>
        </p:spPr>
      </p:pic>
      <p:sp>
        <p:nvSpPr>
          <p:cNvPr id="13" name="Rectangle 12"/>
          <p:cNvSpPr/>
          <p:nvPr/>
        </p:nvSpPr>
        <p:spPr>
          <a:xfrm rot="536873">
            <a:off x="2002587" y="4142575"/>
            <a:ext cx="381000" cy="304800"/>
          </a:xfrm>
          <a:prstGeom prst="rect">
            <a:avLst/>
          </a:prstGeom>
          <a:solidFill>
            <a:srgbClr val="C00000">
              <a:alpha val="55000"/>
            </a:srgbClr>
          </a:solidFill>
          <a:ln>
            <a:solidFill>
              <a:srgbClr val="C0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Curved Connector 17"/>
          <p:cNvCxnSpPr/>
          <p:nvPr/>
        </p:nvCxnSpPr>
        <p:spPr>
          <a:xfrm flipV="1">
            <a:off x="2514600" y="3352800"/>
            <a:ext cx="2438400" cy="990600"/>
          </a:xfrm>
          <a:prstGeom prst="curvedConnector3">
            <a:avLst>
              <a:gd name="adj1" fmla="val 50000"/>
            </a:avLst>
          </a:prstGeom>
          <a:ln w="38100">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t="5299" b="11252"/>
          <a:stretch>
            <a:fillRect/>
          </a:stretch>
        </p:blipFill>
        <p:spPr bwMode="auto">
          <a:xfrm rot="5400000">
            <a:off x="1092200" y="-1092199"/>
            <a:ext cx="6858000" cy="9042400"/>
          </a:xfrm>
          <a:prstGeom prst="rect">
            <a:avLst/>
          </a:prstGeom>
          <a:noFill/>
        </p:spPr>
      </p:pic>
      <p:sp>
        <p:nvSpPr>
          <p:cNvPr id="6" name="Rectangle 5"/>
          <p:cNvSpPr/>
          <p:nvPr/>
        </p:nvSpPr>
        <p:spPr>
          <a:xfrm>
            <a:off x="406400" y="211016"/>
            <a:ext cx="8229600" cy="6435969"/>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rtl="1">
              <a:lnSpc>
                <a:spcPct val="150000"/>
              </a:lnSpc>
            </a:pPr>
            <a:r>
              <a:rPr lang="fa-IR" sz="2000" b="1" dirty="0">
                <a:solidFill>
                  <a:schemeClr val="tx1"/>
                </a:solidFill>
                <a:cs typeface="B Nazanin" pitchFamily="2" charset="-78"/>
              </a:rPr>
              <a:t>فهرست مطالب:                                                                          </a:t>
            </a:r>
            <a:endParaRPr lang="fa-IR" sz="1600" b="1" dirty="0">
              <a:solidFill>
                <a:schemeClr val="tx1"/>
              </a:solidFill>
              <a:cs typeface="B Nazanin" pitchFamily="2" charset="-78"/>
            </a:endParaRPr>
          </a:p>
          <a:p>
            <a:pPr algn="just" rtl="1">
              <a:lnSpc>
                <a:spcPct val="150000"/>
              </a:lnSpc>
            </a:pPr>
            <a:r>
              <a:rPr lang="fa-IR" sz="1600" b="1" dirty="0">
                <a:solidFill>
                  <a:schemeClr val="tx1"/>
                </a:solidFill>
                <a:cs typeface="B Nazanin" pitchFamily="2" charset="-78"/>
              </a:rPr>
              <a:t>مقدمه</a:t>
            </a:r>
          </a:p>
          <a:p>
            <a:pPr algn="just" rtl="1">
              <a:lnSpc>
                <a:spcPct val="150000"/>
              </a:lnSpc>
            </a:pPr>
            <a:r>
              <a:rPr lang="fa-IR" sz="1600" b="1" dirty="0">
                <a:solidFill>
                  <a:schemeClr val="tx1"/>
                </a:solidFill>
                <a:cs typeface="B Nazanin" pitchFamily="2" charset="-78"/>
              </a:rPr>
              <a:t>مبانی نظری</a:t>
            </a:r>
          </a:p>
          <a:p>
            <a:pPr algn="just" rtl="1">
              <a:lnSpc>
                <a:spcPct val="150000"/>
              </a:lnSpc>
            </a:pPr>
            <a:r>
              <a:rPr lang="fa-IR" sz="1600" b="1" dirty="0">
                <a:solidFill>
                  <a:schemeClr val="tx1"/>
                </a:solidFill>
                <a:cs typeface="B Nazanin" pitchFamily="2" charset="-78"/>
              </a:rPr>
              <a:t>انواع بافت ها</a:t>
            </a:r>
          </a:p>
          <a:p>
            <a:pPr algn="just" rtl="1">
              <a:lnSpc>
                <a:spcPct val="150000"/>
              </a:lnSpc>
            </a:pPr>
            <a:r>
              <a:rPr lang="fa-IR" sz="1600" b="1" dirty="0">
                <a:solidFill>
                  <a:schemeClr val="tx1"/>
                </a:solidFill>
                <a:cs typeface="B Nazanin" pitchFamily="2" charset="-78"/>
              </a:rPr>
              <a:t>انواع مداخله</a:t>
            </a:r>
          </a:p>
          <a:p>
            <a:pPr algn="just" rtl="1">
              <a:lnSpc>
                <a:spcPct val="150000"/>
              </a:lnSpc>
            </a:pPr>
            <a:r>
              <a:rPr lang="fa-IR" sz="1600" b="1" dirty="0">
                <a:solidFill>
                  <a:schemeClr val="tx1"/>
                </a:solidFill>
                <a:cs typeface="B Nazanin" pitchFamily="2" charset="-78"/>
              </a:rPr>
              <a:t>مراجع قانونی مداخله</a:t>
            </a:r>
          </a:p>
          <a:p>
            <a:pPr algn="just" rtl="1">
              <a:lnSpc>
                <a:spcPct val="150000"/>
              </a:lnSpc>
            </a:pPr>
            <a:r>
              <a:rPr lang="fa-IR" sz="1600" b="1" dirty="0">
                <a:solidFill>
                  <a:schemeClr val="tx1"/>
                </a:solidFill>
                <a:cs typeface="B Nazanin" pitchFamily="2" charset="-78"/>
              </a:rPr>
              <a:t>شناسه های شناخت گونه های مداخله در بافت فرسوده</a:t>
            </a:r>
          </a:p>
          <a:p>
            <a:pPr algn="just" rtl="1">
              <a:lnSpc>
                <a:spcPct val="150000"/>
              </a:lnSpc>
            </a:pPr>
            <a:r>
              <a:rPr lang="fa-IR" sz="1600" b="1" dirty="0">
                <a:solidFill>
                  <a:schemeClr val="tx1"/>
                </a:solidFill>
                <a:cs typeface="B Nazanin" pitchFamily="2" charset="-78"/>
              </a:rPr>
              <a:t>روش های مداخله</a:t>
            </a:r>
          </a:p>
          <a:p>
            <a:pPr algn="just" rtl="1">
              <a:lnSpc>
                <a:spcPct val="150000"/>
              </a:lnSpc>
            </a:pPr>
            <a:r>
              <a:rPr lang="fa-IR" sz="1600" b="1" dirty="0">
                <a:solidFill>
                  <a:schemeClr val="tx1"/>
                </a:solidFill>
                <a:cs typeface="B Nazanin" pitchFamily="2" charset="-78"/>
              </a:rPr>
              <a:t>     </a:t>
            </a:r>
            <a:r>
              <a:rPr lang="fa-IR" sz="1600" dirty="0">
                <a:solidFill>
                  <a:schemeClr val="tx1"/>
                </a:solidFill>
                <a:cs typeface="B Nazanin" pitchFamily="2" charset="-78"/>
              </a:rPr>
              <a:t>الف- حفاظتی – بهداشتی</a:t>
            </a:r>
          </a:p>
          <a:p>
            <a:pPr algn="just" rtl="1">
              <a:lnSpc>
                <a:spcPct val="150000"/>
              </a:lnSpc>
            </a:pPr>
            <a:r>
              <a:rPr lang="fa-IR" sz="1600" b="1" dirty="0">
                <a:solidFill>
                  <a:schemeClr val="tx1"/>
                </a:solidFill>
                <a:cs typeface="B Nazanin" pitchFamily="2" charset="-78"/>
              </a:rPr>
              <a:t>     ب- </a:t>
            </a:r>
            <a:r>
              <a:rPr lang="fa-IR" sz="1600" dirty="0">
                <a:solidFill>
                  <a:schemeClr val="tx1"/>
                </a:solidFill>
                <a:cs typeface="B Nazanin" pitchFamily="2" charset="-78"/>
              </a:rPr>
              <a:t>حفاظتی – تزئینی</a:t>
            </a:r>
          </a:p>
          <a:p>
            <a:pPr algn="just" rtl="1">
              <a:lnSpc>
                <a:spcPct val="150000"/>
              </a:lnSpc>
            </a:pPr>
            <a:r>
              <a:rPr lang="fa-IR" sz="1600" dirty="0">
                <a:solidFill>
                  <a:schemeClr val="tx1"/>
                </a:solidFill>
                <a:cs typeface="B Nazanin" pitchFamily="2" charset="-78"/>
              </a:rPr>
              <a:t>     ج – بازسازی شهری</a:t>
            </a:r>
          </a:p>
          <a:p>
            <a:pPr algn="just" rtl="1">
              <a:lnSpc>
                <a:spcPct val="150000"/>
              </a:lnSpc>
            </a:pPr>
            <a:r>
              <a:rPr lang="fa-IR" sz="1600" dirty="0">
                <a:solidFill>
                  <a:schemeClr val="tx1"/>
                </a:solidFill>
                <a:cs typeface="B Nazanin" pitchFamily="2" charset="-78"/>
              </a:rPr>
              <a:t>     د – مداخله موضعی – موضوعی</a:t>
            </a:r>
          </a:p>
          <a:p>
            <a:pPr algn="just" rtl="1">
              <a:lnSpc>
                <a:spcPct val="150000"/>
              </a:lnSpc>
            </a:pPr>
            <a:r>
              <a:rPr lang="fa-IR" sz="1600" dirty="0">
                <a:solidFill>
                  <a:schemeClr val="tx1"/>
                </a:solidFill>
                <a:cs typeface="B Nazanin" pitchFamily="2" charset="-78"/>
              </a:rPr>
              <a:t>     ه – روش جامع مرمت شهری</a:t>
            </a:r>
          </a:p>
          <a:p>
            <a:pPr algn="just" rtl="1">
              <a:lnSpc>
                <a:spcPct val="150000"/>
              </a:lnSpc>
            </a:pPr>
            <a:r>
              <a:rPr lang="fa-IR" sz="1600" b="1" dirty="0">
                <a:solidFill>
                  <a:schemeClr val="tx1"/>
                </a:solidFill>
                <a:cs typeface="B Nazanin" pitchFamily="2" charset="-78"/>
              </a:rPr>
              <a:t>تجزیه و تحلیل تجارب مرمت شهری معاصر ایران</a:t>
            </a:r>
          </a:p>
          <a:p>
            <a:pPr algn="just" rtl="1">
              <a:lnSpc>
                <a:spcPct val="150000"/>
              </a:lnSpc>
            </a:pPr>
            <a:r>
              <a:rPr lang="fa-IR" sz="1600" b="1" dirty="0">
                <a:solidFill>
                  <a:schemeClr val="tx1"/>
                </a:solidFill>
                <a:cs typeface="B Nazanin" pitchFamily="2" charset="-78"/>
              </a:rPr>
              <a:t>     </a:t>
            </a:r>
            <a:r>
              <a:rPr lang="fa-IR" sz="1600" dirty="0">
                <a:solidFill>
                  <a:schemeClr val="tx1"/>
                </a:solidFill>
                <a:cs typeface="B Nazanin" pitchFamily="2" charset="-78"/>
              </a:rPr>
              <a:t>حکومت قاجار تا پایان دوره پهلوی اول</a:t>
            </a:r>
          </a:p>
          <a:p>
            <a:pPr algn="just" rtl="1">
              <a:lnSpc>
                <a:spcPct val="150000"/>
              </a:lnSpc>
            </a:pPr>
            <a:r>
              <a:rPr lang="fa-IR" sz="1600" b="1" dirty="0">
                <a:solidFill>
                  <a:schemeClr val="tx1"/>
                </a:solidFill>
                <a:cs typeface="B Nazanin" pitchFamily="2" charset="-78"/>
              </a:rPr>
              <a:t>     </a:t>
            </a:r>
            <a:r>
              <a:rPr lang="fa-IR" sz="1600" dirty="0">
                <a:solidFill>
                  <a:schemeClr val="tx1"/>
                </a:solidFill>
                <a:cs typeface="B Nazanin" pitchFamily="2" charset="-78"/>
              </a:rPr>
              <a:t>دوره پهلوی دوم تا پیروزی انقلاب اسلامی</a:t>
            </a:r>
          </a:p>
          <a:p>
            <a:pPr algn="just" rtl="1">
              <a:lnSpc>
                <a:spcPct val="150000"/>
              </a:lnSpc>
            </a:pPr>
            <a:r>
              <a:rPr lang="fa-IR" sz="1600" dirty="0">
                <a:solidFill>
                  <a:schemeClr val="tx1"/>
                </a:solidFill>
                <a:cs typeface="B Nazanin" pitchFamily="2" charset="-78"/>
              </a:rPr>
              <a:t>     دوران پس از پیروزی انقلاب اسلامی</a:t>
            </a:r>
          </a:p>
          <a:p>
            <a:pPr algn="just" rtl="1">
              <a:lnSpc>
                <a:spcPct val="150000"/>
              </a:lnSpc>
            </a:pPr>
            <a:endParaRPr lang="fa-IR" sz="1600" b="1" dirty="0">
              <a:solidFill>
                <a:schemeClr val="tx1"/>
              </a:solidFill>
              <a:cs typeface="B Nazanin" pitchFamily="2" charset="-78"/>
            </a:endParaRPr>
          </a:p>
        </p:txBody>
      </p:sp>
      <p:pic>
        <p:nvPicPr>
          <p:cNvPr id="7" name="Picture 5" descr="C:\Documents and Settings\GIGABYTE\Desktop\baftZi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5400000">
            <a:off x="909033" y="5479082"/>
            <a:ext cx="518734" cy="2133599"/>
          </a:xfrm>
          <a:prstGeom prst="rect">
            <a:avLst/>
          </a:prstGeom>
          <a:noFill/>
        </p:spPr>
      </p:pic>
      <p:sp>
        <p:nvSpPr>
          <p:cNvPr id="5" name="TextBox 4"/>
          <p:cNvSpPr txBox="1"/>
          <p:nvPr/>
        </p:nvSpPr>
        <p:spPr>
          <a:xfrm>
            <a:off x="762000" y="1296918"/>
            <a:ext cx="3429000" cy="5170646"/>
          </a:xfrm>
          <a:prstGeom prst="rect">
            <a:avLst/>
          </a:prstGeom>
          <a:noFill/>
        </p:spPr>
        <p:txBody>
          <a:bodyPr wrap="square" rtlCol="0">
            <a:spAutoFit/>
          </a:bodyPr>
          <a:lstStyle/>
          <a:p>
            <a:pPr lvl="0" algn="just" rtl="1">
              <a:lnSpc>
                <a:spcPct val="150000"/>
              </a:lnSpc>
            </a:pPr>
            <a:r>
              <a:rPr lang="fa-IR" sz="1600" b="1" dirty="0">
                <a:solidFill>
                  <a:prstClr val="black"/>
                </a:solidFill>
                <a:cs typeface="B Nazanin" pitchFamily="2" charset="-78"/>
              </a:rPr>
              <a:t>جمع بندی</a:t>
            </a:r>
          </a:p>
          <a:p>
            <a:pPr lvl="0" algn="just" rtl="1">
              <a:lnSpc>
                <a:spcPct val="150000"/>
              </a:lnSpc>
            </a:pPr>
            <a:r>
              <a:rPr lang="fa-IR" sz="1600" b="1" dirty="0">
                <a:solidFill>
                  <a:prstClr val="black"/>
                </a:solidFill>
                <a:cs typeface="B Nazanin" pitchFamily="2" charset="-78"/>
              </a:rPr>
              <a:t>بررسی تطبیقی دو نمونه موردی</a:t>
            </a:r>
          </a:p>
          <a:p>
            <a:pPr lvl="0" algn="just" rtl="1">
              <a:lnSpc>
                <a:spcPct val="150000"/>
              </a:lnSpc>
            </a:pPr>
            <a:r>
              <a:rPr lang="fa-IR" sz="1600" b="1" dirty="0">
                <a:solidFill>
                  <a:prstClr val="black"/>
                </a:solidFill>
                <a:cs typeface="B Nazanin" pitchFamily="2" charset="-78"/>
              </a:rPr>
              <a:t>     </a:t>
            </a:r>
            <a:r>
              <a:rPr lang="fa-IR" sz="1600" dirty="0">
                <a:solidFill>
                  <a:prstClr val="black"/>
                </a:solidFill>
                <a:cs typeface="B Nazanin" pitchFamily="2" charset="-78"/>
              </a:rPr>
              <a:t>مشکلات برنامه ریزی و طراحی در بافت قدیم شیراز</a:t>
            </a:r>
          </a:p>
          <a:p>
            <a:pPr lvl="0" algn="just" rtl="1">
              <a:lnSpc>
                <a:spcPct val="150000"/>
              </a:lnSpc>
            </a:pPr>
            <a:r>
              <a:rPr lang="fa-IR" sz="1600" b="1" dirty="0">
                <a:solidFill>
                  <a:prstClr val="black"/>
                </a:solidFill>
                <a:cs typeface="B Nazanin" pitchFamily="2" charset="-78"/>
              </a:rPr>
              <a:t>     </a:t>
            </a:r>
            <a:r>
              <a:rPr lang="fa-IR" sz="1600" dirty="0">
                <a:solidFill>
                  <a:prstClr val="black"/>
                </a:solidFill>
                <a:cs typeface="B Nazanin" pitchFamily="2" charset="-78"/>
              </a:rPr>
              <a:t>مشکلات برنامه ریزی و طراحی در بافت قدیم سمنان</a:t>
            </a:r>
          </a:p>
          <a:p>
            <a:pPr lvl="0" algn="just" rtl="1">
              <a:lnSpc>
                <a:spcPct val="150000"/>
              </a:lnSpc>
            </a:pPr>
            <a:r>
              <a:rPr lang="fa-IR" sz="1600" b="1" dirty="0">
                <a:solidFill>
                  <a:prstClr val="black"/>
                </a:solidFill>
                <a:cs typeface="B Nazanin" pitchFamily="2" charset="-78"/>
              </a:rPr>
              <a:t>تجزیه و تحلیل</a:t>
            </a:r>
          </a:p>
          <a:p>
            <a:pPr lvl="0" algn="just" rtl="1">
              <a:lnSpc>
                <a:spcPct val="150000"/>
              </a:lnSpc>
            </a:pPr>
            <a:r>
              <a:rPr lang="fa-IR" sz="1600" b="1" dirty="0">
                <a:solidFill>
                  <a:prstClr val="black"/>
                </a:solidFill>
                <a:cs typeface="B Nazanin" pitchFamily="2" charset="-78"/>
              </a:rPr>
              <a:t>     </a:t>
            </a:r>
            <a:r>
              <a:rPr lang="fa-IR" sz="1600" dirty="0">
                <a:solidFill>
                  <a:prstClr val="black"/>
                </a:solidFill>
                <a:cs typeface="B Nazanin" pitchFamily="2" charset="-78"/>
              </a:rPr>
              <a:t>جداول شیوه های مداخله در دوره های مختلف تاریخی</a:t>
            </a:r>
          </a:p>
          <a:p>
            <a:pPr lvl="0" algn="just" rtl="1">
              <a:lnSpc>
                <a:spcPct val="150000"/>
              </a:lnSpc>
            </a:pPr>
            <a:r>
              <a:rPr lang="fa-IR" sz="1600" dirty="0">
                <a:solidFill>
                  <a:prstClr val="black"/>
                </a:solidFill>
                <a:cs typeface="B Nazanin" pitchFamily="2" charset="-78"/>
              </a:rPr>
              <a:t>    جداول گونه های مداخله مناسب در بافت های دارای میراث شهری</a:t>
            </a:r>
          </a:p>
          <a:p>
            <a:pPr lvl="0" algn="just" rtl="1">
              <a:lnSpc>
                <a:spcPct val="150000"/>
              </a:lnSpc>
            </a:pPr>
            <a:r>
              <a:rPr lang="fa-IR" sz="1600" b="1" dirty="0">
                <a:solidFill>
                  <a:prstClr val="black"/>
                </a:solidFill>
                <a:cs typeface="B Nazanin" pitchFamily="2" charset="-78"/>
              </a:rPr>
              <a:t>تحلیل ها و نتایج</a:t>
            </a:r>
          </a:p>
          <a:p>
            <a:pPr lvl="0" algn="just" rtl="1">
              <a:lnSpc>
                <a:spcPct val="150000"/>
              </a:lnSpc>
            </a:pPr>
            <a:r>
              <a:rPr lang="fa-IR" sz="1600" b="1" dirty="0">
                <a:solidFill>
                  <a:prstClr val="black"/>
                </a:solidFill>
                <a:cs typeface="B Nazanin" pitchFamily="2" charset="-78"/>
              </a:rPr>
              <a:t>منابع</a:t>
            </a:r>
          </a:p>
          <a:p>
            <a:endParaRPr 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a:t>
            </a:r>
            <a:r>
              <a:rPr lang="fa-IR" sz="3600" b="1" dirty="0">
                <a:cs typeface="B Nazanin" pitchFamily="2" charset="-78"/>
              </a:rPr>
              <a:t>احداث میدان اصلی شهر همدان</a:t>
            </a:r>
            <a:r>
              <a:rPr lang="fa-IR" sz="3600" b="1" dirty="0">
                <a:cs typeface="B Compset" pitchFamily="2" charset="-78"/>
              </a:rPr>
              <a:t>)</a:t>
            </a:r>
          </a:p>
        </p:txBody>
      </p:sp>
      <p:pic>
        <p:nvPicPr>
          <p:cNvPr id="7" name="Picture 2" descr="C:\Documents and Settings\GIGABYTE\Desktop\hegmatanehillGoo copy.jpg"/>
          <p:cNvPicPr>
            <a:picLocks noChangeAspect="1" noChangeArrowheads="1"/>
          </p:cNvPicPr>
          <p:nvPr/>
        </p:nvPicPr>
        <p:blipFill>
          <a:blip r:embed="rId4"/>
          <a:srcRect/>
          <a:stretch>
            <a:fillRect/>
          </a:stretch>
        </p:blipFill>
        <p:spPr bwMode="auto">
          <a:xfrm>
            <a:off x="1537648" y="1371605"/>
            <a:ext cx="6019800" cy="5008899"/>
          </a:xfrm>
          <a:prstGeom prst="rect">
            <a:avLst/>
          </a:prstGeom>
          <a:noFill/>
        </p:spPr>
      </p:pic>
      <p:sp>
        <p:nvSpPr>
          <p:cNvPr id="6" name="TextBox 5"/>
          <p:cNvSpPr txBox="1"/>
          <p:nvPr/>
        </p:nvSpPr>
        <p:spPr>
          <a:xfrm>
            <a:off x="5410200" y="2133600"/>
            <a:ext cx="1066800" cy="36933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fa-IR" b="1" spc="50" dirty="0">
                <a:ln w="13500">
                  <a:solidFill>
                    <a:schemeClr val="accent1">
                      <a:shade val="2500"/>
                      <a:alpha val="6500"/>
                    </a:schemeClr>
                  </a:solidFill>
                  <a:prstDash val="solid"/>
                </a:ln>
                <a:solidFill>
                  <a:schemeClr val="tx1"/>
                </a:solidFill>
                <a:effectLst>
                  <a:innerShdw blurRad="50900" dist="38500" dir="13500000">
                    <a:srgbClr val="000000">
                      <a:alpha val="60000"/>
                    </a:srgbClr>
                  </a:innerShdw>
                </a:effectLst>
                <a:cs typeface="B Compset" pitchFamily="2" charset="-78"/>
              </a:rPr>
              <a:t>تپه هگمتانه</a:t>
            </a:r>
            <a:endParaRPr lang="en-US" b="1" spc="50" dirty="0">
              <a:ln w="13500">
                <a:solidFill>
                  <a:schemeClr val="accent1">
                    <a:shade val="2500"/>
                    <a:alpha val="6500"/>
                  </a:schemeClr>
                </a:solidFill>
                <a:prstDash val="solid"/>
              </a:ln>
              <a:solidFill>
                <a:schemeClr val="tx1"/>
              </a:solidFill>
              <a:effectLst>
                <a:innerShdw blurRad="50900" dist="38500" dir="13500000">
                  <a:srgbClr val="000000">
                    <a:alpha val="60000"/>
                  </a:srgbClr>
                </a:innerShdw>
              </a:effectLst>
              <a:cs typeface="B Compset"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rtl="1"/>
            <a:r>
              <a:rPr lang="fa-IR" sz="3600" b="1" dirty="0">
                <a:cs typeface="B Compset" pitchFamily="2" charset="-78"/>
              </a:rPr>
              <a:t>دوره سوم (</a:t>
            </a:r>
            <a:r>
              <a:rPr lang="fa-IR" sz="3600" b="1" dirty="0">
                <a:cs typeface="B Nazanin" pitchFamily="2" charset="-78"/>
              </a:rPr>
              <a:t>احداث میدان اصلی شهر همدان</a:t>
            </a:r>
            <a:r>
              <a:rPr lang="fa-IR" sz="3600" b="1" dirty="0">
                <a:cs typeface="B Compset" pitchFamily="2" charset="-78"/>
              </a:rPr>
              <a:t>)</a:t>
            </a:r>
          </a:p>
        </p:txBody>
      </p:sp>
      <p:pic>
        <p:nvPicPr>
          <p:cNvPr id="4098" name="Picture 2" descr="C:\Documents and Settings\GIGABYTE\Desktop\tarh hamedan.jpg"/>
          <p:cNvPicPr>
            <a:picLocks noChangeAspect="1" noChangeArrowheads="1"/>
          </p:cNvPicPr>
          <p:nvPr/>
        </p:nvPicPr>
        <p:blipFill>
          <a:blip r:embed="rId4">
            <a:clrChange>
              <a:clrFrom>
                <a:srgbClr val="FFFFFF"/>
              </a:clrFrom>
              <a:clrTo>
                <a:srgbClr val="FFFFFF">
                  <a:alpha val="0"/>
                </a:srgbClr>
              </a:clrTo>
            </a:clrChange>
            <a:lum bright="-20000"/>
          </a:blip>
          <a:srcRect/>
          <a:stretch>
            <a:fillRect/>
          </a:stretch>
        </p:blipFill>
        <p:spPr bwMode="auto">
          <a:xfrm>
            <a:off x="2057403" y="1209511"/>
            <a:ext cx="4422047" cy="5572289"/>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762000" y="457205"/>
            <a:ext cx="74676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–خیابان زند– شیراز)</a:t>
            </a:r>
          </a:p>
        </p:txBody>
      </p:sp>
      <p:pic>
        <p:nvPicPr>
          <p:cNvPr id="5123" name="Picture 3" descr="E:\arshive\nazanin\baft farsude\NO_Page_40.jpg"/>
          <p:cNvPicPr>
            <a:picLocks noChangeAspect="1" noChangeArrowheads="1"/>
          </p:cNvPicPr>
          <p:nvPr/>
        </p:nvPicPr>
        <p:blipFill>
          <a:blip r:embed="rId4">
            <a:clrChange>
              <a:clrFrom>
                <a:srgbClr val="FFFFFF"/>
              </a:clrFrom>
              <a:clrTo>
                <a:srgbClr val="FFFFFF">
                  <a:alpha val="0"/>
                </a:srgbClr>
              </a:clrTo>
            </a:clrChange>
            <a:lum bright="-20000" contrast="20000"/>
          </a:blip>
          <a:srcRect l="4896" t="3987" r="2081" b="10963"/>
          <a:stretch>
            <a:fillRect/>
          </a:stretch>
        </p:blipFill>
        <p:spPr bwMode="auto">
          <a:xfrm>
            <a:off x="914400" y="1447801"/>
            <a:ext cx="7239000" cy="4876800"/>
          </a:xfrm>
          <a:prstGeom prst="rect">
            <a:avLst/>
          </a:prstGeom>
          <a:noFill/>
          <a:ln>
            <a:solidFill>
              <a:schemeClr val="tx1"/>
            </a:solid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1200329"/>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 خیابان امام خمینی-سمنان)</a:t>
            </a:r>
          </a:p>
        </p:txBody>
      </p:sp>
      <p:grpSp>
        <p:nvGrpSpPr>
          <p:cNvPr id="2" name="Group 7"/>
          <p:cNvGrpSpPr/>
          <p:nvPr/>
        </p:nvGrpSpPr>
        <p:grpSpPr>
          <a:xfrm>
            <a:off x="1752600" y="1676400"/>
            <a:ext cx="5867400" cy="4970033"/>
            <a:chOff x="1295400" y="1676400"/>
            <a:chExt cx="6477000" cy="5486400"/>
          </a:xfrm>
        </p:grpSpPr>
        <p:pic>
          <p:nvPicPr>
            <p:cNvPr id="4098" name="Picture 2" descr="C:\Documents and Settings\GIGABYTE\Desktop\semnanFinal.jpg"/>
            <p:cNvPicPr>
              <a:picLocks noChangeAspect="1" noChangeArrowheads="1"/>
            </p:cNvPicPr>
            <p:nvPr/>
          </p:nvPicPr>
          <p:blipFill>
            <a:blip r:embed="rId4"/>
            <a:srcRect l="7071" t="4856" r="7071" b="7739"/>
            <a:stretch>
              <a:fillRect/>
            </a:stretch>
          </p:blipFill>
          <p:spPr bwMode="auto">
            <a:xfrm>
              <a:off x="1295400" y="1676400"/>
              <a:ext cx="6477000" cy="5486400"/>
            </a:xfrm>
            <a:prstGeom prst="rect">
              <a:avLst/>
            </a:prstGeom>
            <a:noFill/>
          </p:spPr>
        </p:pic>
        <p:cxnSp>
          <p:nvCxnSpPr>
            <p:cNvPr id="7" name="Straight Arrow Connector 6"/>
            <p:cNvCxnSpPr/>
            <p:nvPr/>
          </p:nvCxnSpPr>
          <p:spPr>
            <a:xfrm flipV="1">
              <a:off x="3048000" y="4343400"/>
              <a:ext cx="2971800" cy="1295400"/>
            </a:xfrm>
            <a:prstGeom prst="straightConnector1">
              <a:avLst/>
            </a:prstGeom>
            <a:ln w="57150">
              <a:solidFill>
                <a:srgbClr val="C0000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–لاهیجان)</a:t>
            </a:r>
          </a:p>
        </p:txBody>
      </p:sp>
      <p:pic>
        <p:nvPicPr>
          <p:cNvPr id="3074" name="Picture 2" descr="E:\arshive\nazanin\baft farsude\NO_Page_44.jpg"/>
          <p:cNvPicPr>
            <a:picLocks noChangeAspect="1" noChangeArrowheads="1"/>
          </p:cNvPicPr>
          <p:nvPr/>
        </p:nvPicPr>
        <p:blipFill>
          <a:blip r:embed="rId4">
            <a:clrChange>
              <a:clrFrom>
                <a:srgbClr val="FFFFFF"/>
              </a:clrFrom>
              <a:clrTo>
                <a:srgbClr val="FFFFFF">
                  <a:alpha val="0"/>
                </a:srgbClr>
              </a:clrTo>
            </a:clrChange>
            <a:lum bright="-40000" contrast="10000"/>
          </a:blip>
          <a:srcRect l="9235" t="5190" r="5599" b="12353"/>
          <a:stretch>
            <a:fillRect/>
          </a:stretch>
        </p:blipFill>
        <p:spPr bwMode="auto">
          <a:xfrm>
            <a:off x="1079679" y="1764405"/>
            <a:ext cx="6934200" cy="4876800"/>
          </a:xfrm>
          <a:prstGeom prst="rect">
            <a:avLst/>
          </a:prstGeom>
          <a:noFill/>
          <a:ln>
            <a:solidFill>
              <a:schemeClr val="tx1"/>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–لاهیجان)</a:t>
            </a:r>
          </a:p>
        </p:txBody>
      </p:sp>
      <p:pic>
        <p:nvPicPr>
          <p:cNvPr id="3075" name="Picture 3" descr="E:\arshive\nazanin\baft farsude\NO_Page_45.jpg"/>
          <p:cNvPicPr>
            <a:picLocks noChangeAspect="1" noChangeArrowheads="1"/>
          </p:cNvPicPr>
          <p:nvPr/>
        </p:nvPicPr>
        <p:blipFill>
          <a:blip r:embed="rId4">
            <a:clrChange>
              <a:clrFrom>
                <a:srgbClr val="FFFFFF"/>
              </a:clrFrom>
              <a:clrTo>
                <a:srgbClr val="FFFFFF">
                  <a:alpha val="0"/>
                </a:srgbClr>
              </a:clrTo>
            </a:clrChange>
            <a:lum bright="-20000" contrast="10000"/>
          </a:blip>
          <a:srcRect l="11471" t="5107" r="4476" b="10000"/>
          <a:stretch>
            <a:fillRect/>
          </a:stretch>
        </p:blipFill>
        <p:spPr bwMode="auto">
          <a:xfrm>
            <a:off x="1143000" y="1752600"/>
            <a:ext cx="6705600" cy="5029200"/>
          </a:xfrm>
          <a:prstGeom prst="rect">
            <a:avLst/>
          </a:prstGeom>
          <a:noFill/>
          <a:ln>
            <a:solidFill>
              <a:schemeClr val="tx1"/>
            </a:solid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-کاشان)</a:t>
            </a:r>
          </a:p>
        </p:txBody>
      </p:sp>
      <p:pic>
        <p:nvPicPr>
          <p:cNvPr id="6146" name="Picture 2" descr="E:\arshive\nazanin\baft farsude\NO_Page_41.jpg"/>
          <p:cNvPicPr>
            <a:picLocks noChangeAspect="1" noChangeArrowheads="1"/>
          </p:cNvPicPr>
          <p:nvPr/>
        </p:nvPicPr>
        <p:blipFill>
          <a:blip r:embed="rId4">
            <a:lum bright="-20000" contrast="20000"/>
            <a:clrChange>
              <a:clrFrom>
                <a:srgbClr val="FFFFFF"/>
              </a:clrFrom>
              <a:clrTo>
                <a:srgbClr val="FFFFFF">
                  <a:alpha val="0"/>
                </a:srgbClr>
              </a:clrTo>
            </a:clrChange>
          </a:blip>
          <a:srcRect l="3931" t="1342" r="2703" b="10067"/>
          <a:stretch>
            <a:fillRect/>
          </a:stretch>
        </p:blipFill>
        <p:spPr bwMode="auto">
          <a:xfrm>
            <a:off x="838200" y="1752600"/>
            <a:ext cx="7239000" cy="5029200"/>
          </a:xfrm>
          <a:prstGeom prst="rect">
            <a:avLst/>
          </a:prstGeom>
          <a:noFill/>
          <a:ln>
            <a:solidFill>
              <a:schemeClr val="tx1"/>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–کاشان)</a:t>
            </a:r>
          </a:p>
        </p:txBody>
      </p:sp>
      <p:pic>
        <p:nvPicPr>
          <p:cNvPr id="6147" name="Picture 3" descr="E:\arshive\nazanin\baft farsude\NO_Page_42.jpg"/>
          <p:cNvPicPr>
            <a:picLocks noChangeAspect="1" noChangeArrowheads="1"/>
          </p:cNvPicPr>
          <p:nvPr/>
        </p:nvPicPr>
        <p:blipFill>
          <a:blip r:embed="rId4">
            <a:clrChange>
              <a:clrFrom>
                <a:srgbClr val="FFFFFF"/>
              </a:clrFrom>
              <a:clrTo>
                <a:srgbClr val="FFFFFF">
                  <a:alpha val="0"/>
                </a:srgbClr>
              </a:clrTo>
            </a:clrChange>
            <a:lum bright="-20000" contrast="20000"/>
          </a:blip>
          <a:srcRect l="3883" t="2680" r="3536" b="8878"/>
          <a:stretch>
            <a:fillRect/>
          </a:stretch>
        </p:blipFill>
        <p:spPr bwMode="auto">
          <a:xfrm>
            <a:off x="887085" y="1698008"/>
            <a:ext cx="7266316" cy="5029200"/>
          </a:xfrm>
          <a:prstGeom prst="rect">
            <a:avLst/>
          </a:prstGeom>
          <a:noFill/>
          <a:ln>
            <a:solidFill>
              <a:schemeClr val="tx1"/>
            </a:solid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 کاشان)</a:t>
            </a:r>
          </a:p>
        </p:txBody>
      </p:sp>
      <p:pic>
        <p:nvPicPr>
          <p:cNvPr id="5" name="Picture 2" descr="C:\Documents and Settings\GIGABYTE\Desktop\Untitled-1 copy.jpg"/>
          <p:cNvPicPr>
            <a:picLocks noChangeAspect="1" noChangeArrowheads="1"/>
          </p:cNvPicPr>
          <p:nvPr/>
        </p:nvPicPr>
        <p:blipFill>
          <a:blip r:embed="rId4">
            <a:clrChange>
              <a:clrFrom>
                <a:srgbClr val="FFFFFF"/>
              </a:clrFrom>
              <a:clrTo>
                <a:srgbClr val="FFFFFF">
                  <a:alpha val="0"/>
                </a:srgbClr>
              </a:clrTo>
            </a:clrChange>
          </a:blip>
          <a:srcRect l="41480" t="23866" r="50266" b="61735"/>
          <a:stretch>
            <a:fillRect/>
          </a:stretch>
        </p:blipFill>
        <p:spPr bwMode="auto">
          <a:xfrm rot="16200000">
            <a:off x="228600" y="5486400"/>
            <a:ext cx="990600" cy="914400"/>
          </a:xfrm>
          <a:prstGeom prst="rect">
            <a:avLst/>
          </a:prstGeom>
          <a:noFill/>
        </p:spPr>
      </p:pic>
      <p:pic>
        <p:nvPicPr>
          <p:cNvPr id="6" name="Picture 2" descr="E:\arshive\nazanin\baft farsude\photoshop\kashan2googlefinal copy.jpg"/>
          <p:cNvPicPr>
            <a:picLocks noChangeAspect="1" noChangeArrowheads="1"/>
          </p:cNvPicPr>
          <p:nvPr/>
        </p:nvPicPr>
        <p:blipFill>
          <a:blip r:embed="rId5"/>
          <a:srcRect/>
          <a:stretch>
            <a:fillRect/>
          </a:stretch>
        </p:blipFill>
        <p:spPr bwMode="auto">
          <a:xfrm>
            <a:off x="929643" y="1219200"/>
            <a:ext cx="7244797" cy="59436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دوم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دوم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11" name="Diagram 10"/>
          <p:cNvGraphicFramePr/>
          <p:nvPr/>
        </p:nvGraphicFramePr>
        <p:xfrm>
          <a:off x="2819401" y="3200400"/>
          <a:ext cx="6167195" cy="36576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533404"/>
            <a:ext cx="6934200" cy="5816977"/>
          </a:xfrm>
          <a:prstGeom prst="rect">
            <a:avLst/>
          </a:prstGeom>
          <a:noFill/>
          <a:ln>
            <a:solidFill>
              <a:schemeClr val="tx1"/>
            </a:solidFill>
          </a:ln>
        </p:spPr>
        <p:txBody>
          <a:bodyPr wrap="square" rtlCol="0">
            <a:spAutoFit/>
          </a:bodyPr>
          <a:lstStyle/>
          <a:p>
            <a:pPr algn="ctr"/>
            <a:r>
              <a:rPr lang="fa-IR" sz="3600" b="1" dirty="0">
                <a:cs typeface="B Compset" pitchFamily="2" charset="-78"/>
              </a:rPr>
              <a:t>اهمیت موضوع</a:t>
            </a:r>
          </a:p>
          <a:p>
            <a:pPr algn="ctr"/>
            <a:r>
              <a:rPr lang="fa-IR" sz="2800" b="1" dirty="0">
                <a:cs typeface="B Compset" pitchFamily="2" charset="-78"/>
              </a:rPr>
              <a:t>از جمله سیاست های موثر و حساس توسعه شهری را می توان برنامه های مداخله در بافت های کهن شهری دانست که در ابعاد مختلف اجتماعی، فرهنگی، سیاسی، اقتصادی، زیست  محیطی و کالبدی قابل تجزیه و تحلیل هستند. بررسی روند تاریخی مداخلات در این گونه بافت ها بیانگر ضعف در ایجاد سیاست های منسجم و جامع در این رابطه می باشد.</a:t>
            </a:r>
          </a:p>
          <a:p>
            <a:pPr algn="ctr"/>
            <a:r>
              <a:rPr lang="fa-IR" sz="2800" b="1" dirty="0">
                <a:cs typeface="B Compset" pitchFamily="2" charset="-78"/>
              </a:rPr>
              <a:t>تدوین سیاست و برنامه ای کارا و موثر، نیازمند طی فرایندی است که در آن سیاست ها و اقدامات گذشته مورد ارزیابی جامع قرار گیرند.</a:t>
            </a:r>
          </a:p>
          <a:p>
            <a:pPr algn="ctr"/>
            <a:r>
              <a:rPr lang="fa-IR" sz="2800" b="1" dirty="0">
                <a:cs typeface="B Compset" pitchFamily="2" charset="-78"/>
              </a:rPr>
              <a:t>در این گزارش مهمترین و موثرترین اقدامات و سیاست های مداخله در بافت های کهن شهری با ذکر نمونه های موردی ملموس پرداخته شده است.</a:t>
            </a:r>
            <a:endParaRPr lang="en-US" sz="2400" b="1" dirty="0">
              <a:cs typeface="B Compset"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دوم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دوم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11" name="Diagram 10"/>
          <p:cNvGraphicFramePr/>
          <p:nvPr/>
        </p:nvGraphicFramePr>
        <p:xfrm>
          <a:off x="2819400" y="3200400"/>
          <a:ext cx="5867400" cy="3479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دوم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دوم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11" name="Diagram 10"/>
          <p:cNvGraphicFramePr/>
          <p:nvPr/>
        </p:nvGraphicFramePr>
        <p:xfrm>
          <a:off x="2819400" y="3302000"/>
          <a:ext cx="5867400" cy="3479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7" name="Picture 3" descr="E:\arshive\nazanin\baft farsude\farsude\map\hj.jpg"/>
          <p:cNvPicPr>
            <a:picLocks noChangeAspect="1" noChangeArrowheads="1"/>
          </p:cNvPicPr>
          <p:nvPr/>
        </p:nvPicPr>
        <p:blipFill>
          <a:blip r:embed="rId14">
            <a:clrChange>
              <a:clrFrom>
                <a:srgbClr val="FFFFFF"/>
              </a:clrFrom>
              <a:clrTo>
                <a:srgbClr val="FFFFFF">
                  <a:alpha val="0"/>
                </a:srgbClr>
              </a:clrTo>
            </a:clrChange>
          </a:blip>
          <a:srcRect l="11068" t="35069" r="50651" b="19097"/>
          <a:stretch>
            <a:fillRect/>
          </a:stretch>
        </p:blipFill>
        <p:spPr bwMode="auto">
          <a:xfrm>
            <a:off x="6106391" y="1066800"/>
            <a:ext cx="2885209" cy="2590800"/>
          </a:xfrm>
          <a:prstGeom prst="rect">
            <a:avLst/>
          </a:prstGeom>
          <a:noFill/>
        </p:spPr>
      </p:pic>
      <p:pic>
        <p:nvPicPr>
          <p:cNvPr id="8" name="Picture 2" descr="E:\arshive\nazanin\baft farsude\photoshop\yazdSq copy.jpg"/>
          <p:cNvPicPr>
            <a:picLocks noChangeAspect="1" noChangeArrowheads="1"/>
          </p:cNvPicPr>
          <p:nvPr/>
        </p:nvPicPr>
        <p:blipFill>
          <a:blip r:embed="rId15" cstate="print">
            <a:clrChange>
              <a:clrFrom>
                <a:srgbClr val="FFFFFF"/>
              </a:clrFrom>
              <a:clrTo>
                <a:srgbClr val="FFFFFF">
                  <a:alpha val="0"/>
                </a:srgbClr>
              </a:clrTo>
            </a:clrChange>
            <a:lum bright="-20000"/>
          </a:blip>
          <a:srcRect/>
          <a:stretch>
            <a:fillRect/>
          </a:stretch>
        </p:blipFill>
        <p:spPr bwMode="auto">
          <a:xfrm>
            <a:off x="152400" y="4724403"/>
            <a:ext cx="2732612" cy="1981197"/>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4"/>
            <a:ext cx="6934200" cy="1214533"/>
          </a:xfrm>
          <a:prstGeom prst="rect">
            <a:avLst/>
          </a:prstGeom>
          <a:noFill/>
          <a:ln>
            <a:solidFill>
              <a:schemeClr val="tx1"/>
            </a:solidFill>
          </a:ln>
        </p:spPr>
        <p:txBody>
          <a:bodyPr wrap="square" rtlCol="0">
            <a:spAutoFit/>
          </a:bodyPr>
          <a:lstStyle/>
          <a:p>
            <a:pPr algn="ctr"/>
            <a:r>
              <a:rPr lang="fa-IR" sz="3600" b="1" dirty="0">
                <a:cs typeface="B Compset" pitchFamily="2" charset="-78"/>
              </a:rPr>
              <a:t>دوره سوم (قانون توسعه معابر – خیابان امام ،قیام،سید،گل سرخ- یزد)</a:t>
            </a:r>
          </a:p>
        </p:txBody>
      </p:sp>
      <p:pic>
        <p:nvPicPr>
          <p:cNvPr id="5" name="Picture 2" descr="C:\Documents and Settings\GIGABYTE\Desktop\Untitled-1 copy.jpg"/>
          <p:cNvPicPr>
            <a:picLocks noChangeAspect="1" noChangeArrowheads="1"/>
          </p:cNvPicPr>
          <p:nvPr/>
        </p:nvPicPr>
        <p:blipFill>
          <a:blip r:embed="rId4">
            <a:clrChange>
              <a:clrFrom>
                <a:srgbClr val="FFFFFF"/>
              </a:clrFrom>
              <a:clrTo>
                <a:srgbClr val="FFFFFF">
                  <a:alpha val="0"/>
                </a:srgbClr>
              </a:clrTo>
            </a:clrChange>
          </a:blip>
          <a:srcRect l="41480" t="23866" r="50266" b="61735"/>
          <a:stretch>
            <a:fillRect/>
          </a:stretch>
        </p:blipFill>
        <p:spPr bwMode="auto">
          <a:xfrm rot="16200000">
            <a:off x="228600" y="5486400"/>
            <a:ext cx="990600" cy="914400"/>
          </a:xfrm>
          <a:prstGeom prst="rect">
            <a:avLst/>
          </a:prstGeom>
          <a:noFill/>
        </p:spPr>
      </p:pic>
      <p:pic>
        <p:nvPicPr>
          <p:cNvPr id="2050" name="Picture 2" descr="E:\arshive\nazanin\baft farsude\photoshop\yazdGoogle copy.jpg"/>
          <p:cNvPicPr>
            <a:picLocks noChangeAspect="1" noChangeArrowheads="1"/>
          </p:cNvPicPr>
          <p:nvPr/>
        </p:nvPicPr>
        <p:blipFill>
          <a:blip r:embed="rId5"/>
          <a:srcRect/>
          <a:stretch>
            <a:fillRect/>
          </a:stretch>
        </p:blipFill>
        <p:spPr bwMode="auto">
          <a:xfrm>
            <a:off x="1371600" y="1752600"/>
            <a:ext cx="6311902" cy="5022786"/>
          </a:xfrm>
          <a:prstGeom prst="rect">
            <a:avLst/>
          </a:prstGeom>
          <a:noFill/>
        </p:spPr>
      </p:pic>
      <p:pic>
        <p:nvPicPr>
          <p:cNvPr id="6" name="Picture 2" descr="E:\arshive\nazanin\baft farsude\farsude\ax city\yazd\mirchaqmaq.jpg"/>
          <p:cNvPicPr>
            <a:picLocks noChangeAspect="1" noChangeArrowheads="1"/>
          </p:cNvPicPr>
          <p:nvPr/>
        </p:nvPicPr>
        <p:blipFill>
          <a:blip r:embed="rId6"/>
          <a:srcRect/>
          <a:stretch>
            <a:fillRect/>
          </a:stretch>
        </p:blipFill>
        <p:spPr bwMode="auto">
          <a:xfrm>
            <a:off x="5486400" y="1981200"/>
            <a:ext cx="2641600"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4" descr="E:\arshive\nazanin\baft farsude\farsude\ax city\PIC_0153.jpg"/>
          <p:cNvPicPr>
            <a:picLocks noChangeAspect="1" noChangeArrowheads="1"/>
          </p:cNvPicPr>
          <p:nvPr/>
        </p:nvPicPr>
        <p:blipFill>
          <a:blip r:embed="rId7"/>
          <a:srcRect/>
          <a:stretch>
            <a:fillRect/>
          </a:stretch>
        </p:blipFill>
        <p:spPr bwMode="auto">
          <a:xfrm>
            <a:off x="838200" y="4800600"/>
            <a:ext cx="2587362" cy="17432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سوم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8" name="Diagram 7"/>
          <p:cNvGraphicFramePr/>
          <p:nvPr/>
        </p:nvGraphicFramePr>
        <p:xfrm>
          <a:off x="2819400" y="3302000"/>
          <a:ext cx="5867400" cy="3479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graphicFrame>
        <p:nvGraphicFramePr>
          <p:cNvPr id="5" name="Diagram 4"/>
          <p:cNvGraphicFramePr/>
          <p:nvPr/>
        </p:nvGraphicFramePr>
        <p:xfrm>
          <a:off x="1295400" y="1219200"/>
          <a:ext cx="46482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p:cNvSpPr txBox="1"/>
          <p:nvPr/>
        </p:nvSpPr>
        <p:spPr>
          <a:xfrm>
            <a:off x="1066800" y="539894"/>
            <a:ext cx="6934200" cy="5632311"/>
          </a:xfrm>
          <a:prstGeom prst="rect">
            <a:avLst/>
          </a:prstGeom>
          <a:noFill/>
          <a:ln>
            <a:solidFill>
              <a:schemeClr val="tx1"/>
            </a:solidFill>
          </a:ln>
        </p:spPr>
        <p:txBody>
          <a:bodyPr wrap="square" rtlCol="0">
            <a:spAutoFit/>
          </a:bodyPr>
          <a:lstStyle/>
          <a:p>
            <a:pPr algn="ctr"/>
            <a:r>
              <a:rPr lang="fa-IR" sz="3600" b="1" dirty="0">
                <a:cs typeface="B Compset" pitchFamily="2" charset="-78"/>
              </a:rPr>
              <a:t>تجزیه و تحلیل تجارب مرمت شهری معاصر ایران-دوره سوم</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p:txBody>
      </p:sp>
      <p:graphicFrame>
        <p:nvGraphicFramePr>
          <p:cNvPr id="8" name="Diagram 7"/>
          <p:cNvGraphicFramePr/>
          <p:nvPr/>
        </p:nvGraphicFramePr>
        <p:xfrm>
          <a:off x="3200400" y="3352805"/>
          <a:ext cx="5334000" cy="316345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754588"/>
            <a:ext cx="6934200" cy="5539978"/>
          </a:xfrm>
          <a:prstGeom prst="rect">
            <a:avLst/>
          </a:prstGeom>
          <a:noFill/>
          <a:ln>
            <a:solidFill>
              <a:schemeClr val="tx1"/>
            </a:solidFill>
          </a:ln>
        </p:spPr>
        <p:txBody>
          <a:bodyPr wrap="square" rtlCol="0">
            <a:spAutoFit/>
          </a:bodyPr>
          <a:lstStyle/>
          <a:p>
            <a:pPr algn="r">
              <a:lnSpc>
                <a:spcPct val="150000"/>
              </a:lnSpc>
            </a:pPr>
            <a:endParaRPr lang="fa-IR" sz="4800" dirty="0">
              <a:cs typeface="B Nazanin" pitchFamily="2" charset="-78"/>
            </a:endParaRPr>
          </a:p>
          <a:p>
            <a:pPr algn="ctr">
              <a:lnSpc>
                <a:spcPct val="150000"/>
              </a:lnSpc>
            </a:pPr>
            <a:r>
              <a:rPr lang="fa-IR" sz="4800" dirty="0">
                <a:cs typeface="B Nazanin" pitchFamily="2" charset="-78"/>
              </a:rPr>
              <a:t>بررسی تطبیقی </a:t>
            </a:r>
          </a:p>
          <a:p>
            <a:pPr algn="ctr">
              <a:lnSpc>
                <a:spcPct val="150000"/>
              </a:lnSpc>
            </a:pPr>
            <a:r>
              <a:rPr lang="fa-IR" sz="4800" dirty="0">
                <a:cs typeface="B Nazanin" pitchFamily="2" charset="-78"/>
              </a:rPr>
              <a:t>دو نمونه موردی</a:t>
            </a:r>
          </a:p>
          <a:p>
            <a:pPr algn="ctr">
              <a:lnSpc>
                <a:spcPct val="150000"/>
              </a:lnSpc>
            </a:pPr>
            <a:endParaRPr lang="fa-IR" sz="4800" dirty="0">
              <a:cs typeface="B Nazanin" pitchFamily="2" charset="-78"/>
            </a:endParaRPr>
          </a:p>
          <a:p>
            <a:pPr algn="ctr">
              <a:lnSpc>
                <a:spcPct val="150000"/>
              </a:lnSpc>
            </a:pPr>
            <a:endParaRPr lang="fa-IR" sz="4400" dirty="0">
              <a:cs typeface="B Nazanin" pitchFamily="2" charset="-78"/>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5" name="TextBox 4"/>
          <p:cNvSpPr txBox="1"/>
          <p:nvPr/>
        </p:nvSpPr>
        <p:spPr>
          <a:xfrm>
            <a:off x="457200" y="228600"/>
            <a:ext cx="8153400" cy="6408000"/>
          </a:xfrm>
          <a:prstGeom prst="rect">
            <a:avLst/>
          </a:prstGeom>
          <a:noFill/>
          <a:ln>
            <a:solidFill>
              <a:schemeClr val="tx1"/>
            </a:solidFill>
          </a:ln>
        </p:spPr>
        <p:txBody>
          <a:bodyPr wrap="square" rtlCol="0">
            <a:spAutoFit/>
          </a:bodyPr>
          <a:lstStyle/>
          <a:p>
            <a:pPr algn="ctr" rtl="1"/>
            <a:r>
              <a:rPr lang="fa-IR" sz="4000" b="1" dirty="0">
                <a:cs typeface="B Compset" pitchFamily="2" charset="-78"/>
              </a:rPr>
              <a:t>مشکلات برنامه ریزی و طراحی در بافت قدیم شیراز:</a:t>
            </a:r>
          </a:p>
          <a:p>
            <a:pPr algn="r" rtl="1">
              <a:lnSpc>
                <a:spcPct val="150000"/>
              </a:lnSpc>
            </a:pPr>
            <a:r>
              <a:rPr lang="fa-IR" sz="2400" b="1" u="sng" dirty="0">
                <a:cs typeface="B Compset" pitchFamily="2" charset="-78"/>
              </a:rPr>
              <a:t>خطوط اصلی امر باززنده سازی هسته قدیمی شهر </a:t>
            </a:r>
          </a:p>
          <a:p>
            <a:pPr algn="r" rtl="1">
              <a:lnSpc>
                <a:spcPct val="150000"/>
              </a:lnSpc>
              <a:buFont typeface="Wingdings" pitchFamily="2" charset="2"/>
              <a:buChar char="ü"/>
            </a:pPr>
            <a:r>
              <a:rPr lang="fa-IR" sz="2000" dirty="0">
                <a:cs typeface="B Compset" pitchFamily="2" charset="-78"/>
              </a:rPr>
              <a:t>تجهیز محلات مسکونی </a:t>
            </a:r>
          </a:p>
          <a:p>
            <a:pPr algn="r" rtl="1">
              <a:lnSpc>
                <a:spcPct val="150000"/>
              </a:lnSpc>
              <a:buFont typeface="Wingdings" pitchFamily="2" charset="2"/>
              <a:buChar char="ü"/>
            </a:pPr>
            <a:r>
              <a:rPr lang="fa-IR" sz="2000" dirty="0">
                <a:cs typeface="B Compset" pitchFamily="2" charset="-78"/>
              </a:rPr>
              <a:t>تجهیز بازار قدیمی شهر از راه اختصاص دادن بخشی از فضاهای مجاور بدنه های اصلی </a:t>
            </a:r>
            <a:endParaRPr lang="en-US" sz="2000" dirty="0">
              <a:cs typeface="B Compset" pitchFamily="2" charset="-78"/>
            </a:endParaRPr>
          </a:p>
          <a:p>
            <a:pPr algn="r" rtl="1">
              <a:lnSpc>
                <a:spcPct val="150000"/>
              </a:lnSpc>
            </a:pPr>
            <a:r>
              <a:rPr lang="fa-IR" sz="2000" dirty="0">
                <a:cs typeface="B Compset" pitchFamily="2" charset="-78"/>
              </a:rPr>
              <a:t>آن به خدمات مربوط.</a:t>
            </a:r>
            <a:endParaRPr lang="en-US" sz="2000" dirty="0">
              <a:cs typeface="B Compset" pitchFamily="2" charset="-78"/>
            </a:endParaRPr>
          </a:p>
          <a:p>
            <a:pPr algn="r" rtl="1">
              <a:lnSpc>
                <a:spcPct val="150000"/>
              </a:lnSpc>
              <a:buFont typeface="Wingdings" pitchFamily="2" charset="2"/>
              <a:buChar char="ü"/>
            </a:pPr>
            <a:r>
              <a:rPr lang="fa-IR" sz="2000" dirty="0">
                <a:cs typeface="B Compset" pitchFamily="2" charset="-78"/>
              </a:rPr>
              <a:t>جلوگیری از تخریب خانه ها </a:t>
            </a:r>
          </a:p>
          <a:p>
            <a:pPr algn="r" rtl="1">
              <a:lnSpc>
                <a:spcPct val="150000"/>
              </a:lnSpc>
              <a:buFont typeface="Wingdings" pitchFamily="2" charset="2"/>
              <a:buChar char="ü"/>
            </a:pPr>
            <a:r>
              <a:rPr lang="fa-IR" sz="2000" dirty="0">
                <a:cs typeface="B Compset" pitchFamily="2" charset="-78"/>
              </a:rPr>
              <a:t>جلوگیری از احداث هر خیابانی که برنامه اجرائی آن وجود داشت ولی هنوز جامه عمل نپوشیده بود.</a:t>
            </a:r>
          </a:p>
          <a:p>
            <a:pPr algn="r" rtl="1">
              <a:lnSpc>
                <a:spcPct val="150000"/>
              </a:lnSpc>
              <a:buFont typeface="Wingdings" pitchFamily="2" charset="2"/>
              <a:buChar char="ü"/>
            </a:pPr>
            <a:r>
              <a:rPr lang="fa-IR" sz="2000" dirty="0">
                <a:cs typeface="B Compset" pitchFamily="2" charset="-78"/>
              </a:rPr>
              <a:t>دعوت مقامات دولتی مربوط به بازشناسی های دقیق</a:t>
            </a:r>
          </a:p>
          <a:p>
            <a:pPr algn="r" rtl="1">
              <a:lnSpc>
                <a:spcPct val="150000"/>
              </a:lnSpc>
            </a:pPr>
            <a:endParaRPr lang="fa-IR" sz="2000" dirty="0">
              <a:cs typeface="B Compset" pitchFamily="2" charset="-78"/>
            </a:endParaRPr>
          </a:p>
          <a:p>
            <a:pPr algn="r" rtl="1">
              <a:lnSpc>
                <a:spcPct val="150000"/>
              </a:lnSpc>
            </a:pPr>
            <a:endParaRPr lang="fa-IR" sz="2000" dirty="0">
              <a:cs typeface="B Compset" pitchFamily="2" charset="-7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5" name="TextBox 4"/>
          <p:cNvSpPr txBox="1"/>
          <p:nvPr/>
        </p:nvSpPr>
        <p:spPr>
          <a:xfrm>
            <a:off x="457200" y="228600"/>
            <a:ext cx="8153400" cy="6444000"/>
          </a:xfrm>
          <a:prstGeom prst="rect">
            <a:avLst/>
          </a:prstGeom>
          <a:noFill/>
          <a:ln>
            <a:solidFill>
              <a:schemeClr val="tx1"/>
            </a:solidFill>
          </a:ln>
        </p:spPr>
        <p:txBody>
          <a:bodyPr wrap="square" rtlCol="0">
            <a:spAutoFit/>
          </a:bodyPr>
          <a:lstStyle/>
          <a:p>
            <a:pPr algn="ctr" rtl="1"/>
            <a:r>
              <a:rPr lang="fa-IR" sz="4000" b="1" dirty="0">
                <a:cs typeface="B Compset" pitchFamily="2" charset="-78"/>
              </a:rPr>
              <a:t>مشکلات برنامه ریزی و طراحی در بافت قدیم شیراز:</a:t>
            </a:r>
          </a:p>
          <a:p>
            <a:pPr algn="r" rtl="1">
              <a:lnSpc>
                <a:spcPct val="150000"/>
              </a:lnSpc>
            </a:pPr>
            <a:r>
              <a:rPr lang="fa-IR" sz="2400" b="1" u="sng" dirty="0">
                <a:cs typeface="B Compset" pitchFamily="2" charset="-78"/>
              </a:rPr>
              <a:t>خطوط اصلی مرمت یا باززنده سازی شیراز قدیم</a:t>
            </a:r>
            <a:r>
              <a:rPr lang="en-US" sz="2400" b="1" u="sng" dirty="0">
                <a:cs typeface="B Compset" pitchFamily="2" charset="-78"/>
              </a:rPr>
              <a:t>:</a:t>
            </a:r>
          </a:p>
          <a:p>
            <a:pPr algn="r" rtl="1">
              <a:lnSpc>
                <a:spcPct val="150000"/>
              </a:lnSpc>
            </a:pPr>
            <a:endParaRPr lang="en-US" sz="2400" b="1" u="sng" dirty="0">
              <a:cs typeface="B Compset" pitchFamily="2" charset="-78"/>
            </a:endParaRPr>
          </a:p>
          <a:p>
            <a:pPr marL="342900" indent="-342900" algn="r" rtl="1">
              <a:lnSpc>
                <a:spcPct val="150000"/>
              </a:lnSpc>
              <a:buFont typeface="+mj-lt"/>
              <a:buAutoNum type="arabicPeriod"/>
            </a:pPr>
            <a:r>
              <a:rPr lang="fa-IR" sz="2000" dirty="0">
                <a:cs typeface="B Compset" pitchFamily="2" charset="-78"/>
              </a:rPr>
              <a:t>رسیدن به نتیجه ای کامل در زمینه باز زنده سازی شیراز قدیم نمی تواند بی مداخله مستقیم و غیر مستقیم شهروندان امکان پذیر باشد. </a:t>
            </a:r>
          </a:p>
          <a:p>
            <a:pPr marL="342900" indent="-342900" algn="r" rtl="1">
              <a:lnSpc>
                <a:spcPct val="150000"/>
              </a:lnSpc>
              <a:buFont typeface="+mj-lt"/>
              <a:buAutoNum type="arabicPeriod"/>
            </a:pPr>
            <a:r>
              <a:rPr lang="fa-IR" sz="2000" dirty="0">
                <a:cs typeface="B Compset" pitchFamily="2" charset="-78"/>
              </a:rPr>
              <a:t>موضوع سرمایه گذاری روی عرصه و اعیان-از طرف خود شهروندان نظارت می شود و امر طرح ریزی برای این منظور نیز در محدوده شهر شیراز قدیم صورت می گیرد. </a:t>
            </a:r>
            <a:endParaRPr lang="en-US" sz="2000" dirty="0">
              <a:cs typeface="B Compset" pitchFamily="2" charset="-78"/>
            </a:endParaRPr>
          </a:p>
          <a:p>
            <a:pPr marL="342900" indent="-342900" algn="r" rtl="1">
              <a:lnSpc>
                <a:spcPct val="150000"/>
              </a:lnSpc>
              <a:buFont typeface="+mj-lt"/>
              <a:buAutoNum type="arabicPeriod"/>
            </a:pPr>
            <a:r>
              <a:rPr lang="fa-IR" sz="2000" dirty="0">
                <a:cs typeface="B Compset" pitchFamily="2" charset="-78"/>
              </a:rPr>
              <a:t>اداره کنندگان شهر شیراز کمتر فرصت آن را دارند، به فعالیت هایی نیز بپردازند که از محدوده تعیین شده وظایف آنان فراتر رود</a:t>
            </a:r>
            <a:r>
              <a:rPr lang="en-US" sz="2000" dirty="0">
                <a:cs typeface="B Compset" pitchFamily="2" charset="-78"/>
              </a:rPr>
              <a:t>.</a:t>
            </a:r>
            <a:endParaRPr lang="fa-IR" sz="2000" dirty="0">
              <a:cs typeface="B Compset" pitchFamily="2" charset="-78"/>
            </a:endParaRPr>
          </a:p>
          <a:p>
            <a:pPr algn="r" rtl="1">
              <a:lnSpc>
                <a:spcPct val="150000"/>
              </a:lnSpc>
            </a:pPr>
            <a:endParaRPr lang="fa-IR" sz="2400" b="1" dirty="0">
              <a:cs typeface="B Compset" pitchFamily="2" charset="-78"/>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2" name="TextBox 1"/>
          <p:cNvSpPr txBox="1"/>
          <p:nvPr/>
        </p:nvSpPr>
        <p:spPr>
          <a:xfrm>
            <a:off x="457200" y="228600"/>
            <a:ext cx="8153400" cy="6444000"/>
          </a:xfrm>
          <a:prstGeom prst="rect">
            <a:avLst/>
          </a:prstGeom>
          <a:noFill/>
          <a:ln>
            <a:solidFill>
              <a:schemeClr val="tx1"/>
            </a:solidFill>
          </a:ln>
        </p:spPr>
        <p:txBody>
          <a:bodyPr wrap="square" rtlCol="0">
            <a:spAutoFit/>
          </a:bodyPr>
          <a:lstStyle/>
          <a:p>
            <a:pPr algn="ctr" rtl="1"/>
            <a:r>
              <a:rPr lang="fa-IR" sz="3600" b="1" dirty="0">
                <a:cs typeface="B Compset" pitchFamily="2" charset="-78"/>
              </a:rPr>
              <a:t>وضعیت عمومی شهر قدیم:</a:t>
            </a:r>
          </a:p>
          <a:p>
            <a:pPr algn="r" rtl="1">
              <a:lnSpc>
                <a:spcPct val="150000"/>
              </a:lnSpc>
              <a:buFont typeface="Wingdings" pitchFamily="2" charset="2"/>
              <a:buChar char="ü"/>
            </a:pPr>
            <a:r>
              <a:rPr lang="fa-IR" dirty="0">
                <a:cs typeface="B Compset" pitchFamily="2" charset="-78"/>
              </a:rPr>
              <a:t>خیابان های کریم خان زند، لطفعلی خان زند، احمدی ... که یکی بعد از دیگری احداث شده بودند، دوپی آورد مهم با خود داشتند. اول اینکه نظام کهن راه یابی و ارتباطی (اجتماعی- شهری- تجاری) را دچار نارسائی کردند .دوم اینکه شهروندان را هم به احداث خیابان های بیگانه با بافت عادت</a:t>
            </a:r>
            <a:r>
              <a:rPr lang="en-US" dirty="0">
                <a:cs typeface="B Compset" pitchFamily="2" charset="-78"/>
              </a:rPr>
              <a:t> </a:t>
            </a:r>
            <a:r>
              <a:rPr lang="fa-IR" dirty="0">
                <a:cs typeface="B Compset" pitchFamily="2" charset="-78"/>
              </a:rPr>
              <a:t>دادند</a:t>
            </a:r>
            <a:r>
              <a:rPr lang="en-US" dirty="0">
                <a:cs typeface="B Compset" pitchFamily="2" charset="-78"/>
              </a:rPr>
              <a:t>.</a:t>
            </a:r>
          </a:p>
          <a:p>
            <a:pPr lvl="0" algn="justLow" rtl="1">
              <a:lnSpc>
                <a:spcPct val="150000"/>
              </a:lnSpc>
              <a:buFont typeface="Wingdings" pitchFamily="2" charset="2"/>
              <a:buChar char="ü"/>
            </a:pPr>
            <a:r>
              <a:rPr lang="fa-IR" dirty="0">
                <a:cs typeface="B Compset" pitchFamily="2" charset="-78"/>
              </a:rPr>
              <a:t>آنگاه که خدمت رسانی در شهر قدیم شیراز نسبت به بخش های نوساز در حداقل صورت می گیرد دو پی آورد منفی را موجب می شود: </a:t>
            </a:r>
          </a:p>
          <a:p>
            <a:pPr marL="342900" lvl="0" indent="-342900" algn="justLow" rtl="1">
              <a:lnSpc>
                <a:spcPct val="150000"/>
              </a:lnSpc>
              <a:buFont typeface="+mj-lt"/>
              <a:buAutoNum type="arabicPeriod"/>
            </a:pPr>
            <a:r>
              <a:rPr lang="fa-IR" dirty="0">
                <a:cs typeface="B Compset" pitchFamily="2" charset="-78"/>
              </a:rPr>
              <a:t> دلسردی شهروندان نسبت به محیط شهری قدیمی خود</a:t>
            </a:r>
          </a:p>
          <a:p>
            <a:pPr marL="342900" lvl="0" indent="-342900" algn="justLow" rtl="1">
              <a:lnSpc>
                <a:spcPct val="150000"/>
              </a:lnSpc>
              <a:buFont typeface="+mj-lt"/>
              <a:buAutoNum type="arabicPeriod"/>
            </a:pPr>
            <a:r>
              <a:rPr lang="fa-IR" dirty="0">
                <a:cs typeface="B Compset" pitchFamily="2" charset="-78"/>
              </a:rPr>
              <a:t> فرسودگی و تخریب همیشه فزاینده بافت کالبدی شهر در تضاد با شیوه های شهرنشینی مرسوم</a:t>
            </a:r>
          </a:p>
          <a:p>
            <a:pPr marL="342900" lvl="0" indent="-342900" algn="justLow" rtl="1">
              <a:lnSpc>
                <a:spcPct val="150000"/>
              </a:lnSpc>
              <a:buFont typeface="Wingdings" pitchFamily="2" charset="2"/>
              <a:buChar char="ü"/>
            </a:pPr>
            <a:r>
              <a:rPr lang="fa-IR" dirty="0">
                <a:cs typeface="B Compset" pitchFamily="2" charset="-78"/>
              </a:rPr>
              <a:t>شهر کهن شیراز دستخوش سلسله اقداماتی شده است که زاده سودجوئی های مادی است. این اقدامات در سطوح مختلف صورت می گیرند: از تخریب خانه های مسکونی قدیمی برای فروش عناصر تزیینی آنها تا به انجام رساندن طرح های نوسازی فضاهای مسکونی و مسکونی تولیدی به صورت نامانوس با روحیه، سلیقه و فرهنگ شهر.</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0"/>
            <a:ext cx="9144000" cy="7501698"/>
          </a:xfrm>
          <a:prstGeom prst="rect">
            <a:avLst/>
          </a:prstGeom>
          <a:noFill/>
        </p:spPr>
      </p:pic>
      <p:sp>
        <p:nvSpPr>
          <p:cNvPr id="2" name="Rectangle 1"/>
          <p:cNvSpPr/>
          <p:nvPr/>
        </p:nvSpPr>
        <p:spPr>
          <a:xfrm>
            <a:off x="2286000" y="889848"/>
            <a:ext cx="4572000" cy="507831"/>
          </a:xfrm>
          <a:prstGeom prst="rect">
            <a:avLst/>
          </a:prstGeom>
        </p:spPr>
        <p:txBody>
          <a:bodyPr>
            <a:spAutoFit/>
          </a:bodyPr>
          <a:lstStyle/>
          <a:p>
            <a:pPr algn="just" rtl="1">
              <a:lnSpc>
                <a:spcPct val="150000"/>
              </a:lnSpc>
            </a:pPr>
            <a:endParaRPr lang="fa-IR" dirty="0">
              <a:cs typeface="B Nazanin" pitchFamily="2" charset="-78"/>
            </a:endParaRPr>
          </a:p>
        </p:txBody>
      </p:sp>
      <p:sp>
        <p:nvSpPr>
          <p:cNvPr id="4" name="TextBox 3"/>
          <p:cNvSpPr txBox="1"/>
          <p:nvPr/>
        </p:nvSpPr>
        <p:spPr>
          <a:xfrm>
            <a:off x="381000" y="244366"/>
            <a:ext cx="8229600" cy="6408000"/>
          </a:xfrm>
          <a:prstGeom prst="rect">
            <a:avLst/>
          </a:prstGeom>
          <a:noFill/>
          <a:ln>
            <a:solidFill>
              <a:schemeClr val="tx1"/>
            </a:solidFill>
          </a:ln>
        </p:spPr>
        <p:txBody>
          <a:bodyPr wrap="square" rtlCol="0">
            <a:spAutoFit/>
          </a:bodyPr>
          <a:lstStyle/>
          <a:p>
            <a:pPr algn="ctr">
              <a:lnSpc>
                <a:spcPct val="150000"/>
              </a:lnSpc>
            </a:pPr>
            <a:r>
              <a:rPr lang="fa-IR" sz="3200" b="1" dirty="0">
                <a:cs typeface="B Compset" pitchFamily="2" charset="-78"/>
              </a:rPr>
              <a:t>جمع بندی</a:t>
            </a:r>
            <a:r>
              <a:rPr lang="fa-IR" sz="2400" b="1" dirty="0">
                <a:cs typeface="B Compset" pitchFamily="2" charset="-78"/>
              </a:rPr>
              <a:t>:</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 ضعف خدمات رسانی،</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 وضع قوانین سختگیرانه در زمینه حفظ ابنیه و اصرار میراث فرهنگي بر حفظ بافت قديم با همين شکل و قالب ،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عدم تعریف مكانيزم مالي و اجرايي مناسب برای نگه داری بافت ،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عدم وجود  مدیریت واحد در تصمیم سازی برای احیای این بافت،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درصد بالای اتباع بیگانه و عمدتا افغانی،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عدم دسترسي به مالكان اصلي خانه‌هاي اين منطقه‌،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عدم وجود برنامه‌ريزي منسجم،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نياز بيش از 90 درصد ساختمان‌هاي موجود در اين بافت به احيا و نوسازي كامل، </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كوچه‌هاي باريك،</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 عدم وجود انگيزه براي احيا و مرمت بناها،</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 عدم وجود هماهنگي بين مديران بخش فرهنگي و تاريخي با شهرداري،</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 گستردگي اين بافت </a:t>
            </a:r>
            <a:endParaRPr lang="en-US" dirty="0">
              <a:cs typeface="B Compset" pitchFamily="2" charset="-78"/>
            </a:endParaRPr>
          </a:p>
        </p:txBody>
      </p:sp>
      <p:sp>
        <p:nvSpPr>
          <p:cNvPr id="6" name="Left Brace 5"/>
          <p:cNvSpPr/>
          <p:nvPr/>
        </p:nvSpPr>
        <p:spPr>
          <a:xfrm>
            <a:off x="609600" y="1269623"/>
            <a:ext cx="457200" cy="4826377"/>
          </a:xfrm>
          <a:prstGeom prst="leftBrace">
            <a:avLst>
              <a:gd name="adj1" fmla="val 8333"/>
              <a:gd name="adj2" fmla="val 50314"/>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rot="16200000">
            <a:off x="-1289567" y="3561457"/>
            <a:ext cx="3581400" cy="369332"/>
          </a:xfrm>
          <a:prstGeom prst="rect">
            <a:avLst/>
          </a:prstGeom>
          <a:noFill/>
        </p:spPr>
        <p:txBody>
          <a:bodyPr wrap="square" rtlCol="0">
            <a:spAutoFit/>
          </a:bodyPr>
          <a:lstStyle/>
          <a:p>
            <a:r>
              <a:rPr lang="fa-IR" dirty="0">
                <a:cs typeface="B Compset" pitchFamily="2" charset="-78"/>
              </a:rPr>
              <a:t>مانع تغيير اساسي در بافت شیراز  شده است.</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745158"/>
            <a:ext cx="6934200" cy="4893647"/>
          </a:xfrm>
          <a:prstGeom prst="rect">
            <a:avLst/>
          </a:prstGeom>
          <a:noFill/>
          <a:ln>
            <a:solidFill>
              <a:schemeClr val="tx1"/>
            </a:solidFill>
          </a:ln>
        </p:spPr>
        <p:txBody>
          <a:bodyPr wrap="square" rtlCol="0">
            <a:spAutoFit/>
          </a:bodyPr>
          <a:lstStyle/>
          <a:p>
            <a:pPr algn="ctr"/>
            <a:r>
              <a:rPr lang="fa-IR" sz="3600" b="1" dirty="0">
                <a:cs typeface="B Compset" pitchFamily="2" charset="-78"/>
              </a:rPr>
              <a:t>مقدمه</a:t>
            </a:r>
          </a:p>
          <a:p>
            <a:pPr algn="ctr" rtl="1">
              <a:buFont typeface="Wingdings" pitchFamily="2" charset="2"/>
              <a:buChar char="ü"/>
            </a:pPr>
            <a:r>
              <a:rPr lang="fa-IR" sz="2800" b="1" dirty="0">
                <a:cs typeface="B Compset" pitchFamily="2" charset="-78"/>
              </a:rPr>
              <a:t> مفهوم بافت کهن از چه زمانی در ایران معنا پیدا کرد؟</a:t>
            </a:r>
          </a:p>
          <a:p>
            <a:pPr algn="ctr" rtl="1">
              <a:buFont typeface="Wingdings" pitchFamily="2" charset="2"/>
              <a:buChar char="ü"/>
            </a:pPr>
            <a:r>
              <a:rPr lang="fa-IR" sz="2800" b="1" dirty="0">
                <a:cs typeface="B Compset" pitchFamily="2" charset="-78"/>
              </a:rPr>
              <a:t> چرا دولت قاجار در تحقق اهداف خود موفق نبود؟</a:t>
            </a:r>
          </a:p>
          <a:p>
            <a:pPr algn="ctr" rtl="1">
              <a:buFont typeface="Wingdings" pitchFamily="2" charset="2"/>
              <a:buChar char="ü"/>
            </a:pPr>
            <a:r>
              <a:rPr lang="fa-IR" sz="2800" b="1" dirty="0">
                <a:cs typeface="B Compset" pitchFamily="2" charset="-78"/>
              </a:rPr>
              <a:t> شروع جدی در روند مداخله در بافت های کهن شهری از چه زمانی آغاز شد؟</a:t>
            </a:r>
          </a:p>
          <a:p>
            <a:pPr algn="ctr" rtl="1"/>
            <a:r>
              <a:rPr lang="fa-IR" sz="2800" b="1" i="1" u="sng" dirty="0">
                <a:solidFill>
                  <a:srgbClr val="0070C0"/>
                </a:solidFill>
                <a:cs typeface="B Compset" pitchFamily="2" charset="-78"/>
              </a:rPr>
              <a:t> </a:t>
            </a:r>
          </a:p>
          <a:p>
            <a:pPr algn="ctr" rtl="1"/>
            <a:r>
              <a:rPr lang="fa-IR" sz="2800" b="1" i="1" u="sng" dirty="0">
                <a:solidFill>
                  <a:srgbClr val="0070C0"/>
                </a:solidFill>
                <a:cs typeface="B Compset" pitchFamily="2" charset="-78"/>
              </a:rPr>
              <a:t>داشتن تصویری از فرایند مداخله در این بافت ها می تواند ضمن تبیین و شناخت نقاط قوت و ضعف این سیاست ها، راهکار هایی را نیز برای آینده ترسیم کند.</a:t>
            </a:r>
          </a:p>
          <a:p>
            <a:pPr algn="ctr" rtl="1">
              <a:buFont typeface="Wingdings" pitchFamily="2" charset="2"/>
              <a:buChar char="ü"/>
            </a:pPr>
            <a:endParaRPr lang="fa-IR" sz="2800" b="1" dirty="0">
              <a:cs typeface="B Compset" pitchFamily="2" charset="-78"/>
            </a:endParaRPr>
          </a:p>
          <a:p>
            <a:pPr algn="ctr" rtl="1"/>
            <a:endParaRPr lang="en-US" sz="2400" b="1" dirty="0">
              <a:cs typeface="B Compset" pitchFamily="2" charset="-7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rtl="1"/>
            <a:r>
              <a:rPr lang="fa-IR" sz="3600" b="1" dirty="0">
                <a:cs typeface="B Compset" pitchFamily="2" charset="-78"/>
              </a:rPr>
              <a:t>بافت سنتی شیراز</a:t>
            </a:r>
          </a:p>
        </p:txBody>
      </p:sp>
      <p:pic>
        <p:nvPicPr>
          <p:cNvPr id="5122" name="Picture 2" descr="E:\arshive\nazanin\baft farsude\NO_Page_39.jpg"/>
          <p:cNvPicPr>
            <a:picLocks noChangeAspect="1" noChangeArrowheads="1"/>
          </p:cNvPicPr>
          <p:nvPr/>
        </p:nvPicPr>
        <p:blipFill>
          <a:blip r:embed="rId4">
            <a:clrChange>
              <a:clrFrom>
                <a:srgbClr val="FFFFFF"/>
              </a:clrFrom>
              <a:clrTo>
                <a:srgbClr val="FFFFFF">
                  <a:alpha val="0"/>
                </a:srgbClr>
              </a:clrTo>
            </a:clrChange>
            <a:lum bright="-20000" contrast="20000"/>
          </a:blip>
          <a:srcRect l="4896" t="1342" r="2081" b="12752"/>
          <a:stretch>
            <a:fillRect/>
          </a:stretch>
        </p:blipFill>
        <p:spPr bwMode="auto">
          <a:xfrm>
            <a:off x="762000" y="1524000"/>
            <a:ext cx="7239000" cy="4876800"/>
          </a:xfrm>
          <a:prstGeom prst="rect">
            <a:avLst/>
          </a:prstGeom>
          <a:noFill/>
          <a:ln>
            <a:solidFill>
              <a:schemeClr val="tx1"/>
            </a:solid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rtl="1"/>
            <a:r>
              <a:rPr lang="fa-IR" sz="3600" b="1" dirty="0">
                <a:cs typeface="B Compset" pitchFamily="2" charset="-78"/>
              </a:rPr>
              <a:t>بافت معاصر شیراز</a:t>
            </a:r>
          </a:p>
        </p:txBody>
      </p:sp>
      <p:pic>
        <p:nvPicPr>
          <p:cNvPr id="5123" name="Picture 3" descr="E:\arshive\nazanin\baft farsude\NO_Page_40.jpg"/>
          <p:cNvPicPr>
            <a:picLocks noChangeAspect="1" noChangeArrowheads="1"/>
          </p:cNvPicPr>
          <p:nvPr/>
        </p:nvPicPr>
        <p:blipFill>
          <a:blip r:embed="rId4">
            <a:clrChange>
              <a:clrFrom>
                <a:srgbClr val="FFFFFF"/>
              </a:clrFrom>
              <a:clrTo>
                <a:srgbClr val="FFFFFF">
                  <a:alpha val="0"/>
                </a:srgbClr>
              </a:clrTo>
            </a:clrChange>
            <a:lum bright="-20000" contrast="20000"/>
          </a:blip>
          <a:srcRect l="4896" t="3987" r="2081" b="10963"/>
          <a:stretch>
            <a:fillRect/>
          </a:stretch>
        </p:blipFill>
        <p:spPr bwMode="auto">
          <a:xfrm>
            <a:off x="914400" y="1447801"/>
            <a:ext cx="7239000" cy="4876800"/>
          </a:xfrm>
          <a:prstGeom prst="rect">
            <a:avLst/>
          </a:prstGeom>
          <a:noFill/>
          <a:ln>
            <a:solidFill>
              <a:schemeClr val="tx1"/>
            </a:solid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rtl="1"/>
            <a:r>
              <a:rPr lang="fa-IR" sz="3600" b="1" dirty="0">
                <a:cs typeface="B Compset" pitchFamily="2" charset="-78"/>
              </a:rPr>
              <a:t>تلفیق بافت سنتی و معاصر شیراز</a:t>
            </a:r>
          </a:p>
        </p:txBody>
      </p:sp>
      <p:pic>
        <p:nvPicPr>
          <p:cNvPr id="5" name="Picture 2" descr="C:\Documents and Settings\GIGABYTE\Desktop\Untitled-1 copy.jpg"/>
          <p:cNvPicPr>
            <a:picLocks noChangeAspect="1" noChangeArrowheads="1"/>
          </p:cNvPicPr>
          <p:nvPr/>
        </p:nvPicPr>
        <p:blipFill>
          <a:blip r:embed="rId4">
            <a:clrChange>
              <a:clrFrom>
                <a:srgbClr val="FFFFFF"/>
              </a:clrFrom>
              <a:clrTo>
                <a:srgbClr val="FFFFFF">
                  <a:alpha val="0"/>
                </a:srgbClr>
              </a:clrTo>
            </a:clrChange>
          </a:blip>
          <a:srcRect l="41480" t="23866" r="50266" b="61735"/>
          <a:stretch>
            <a:fillRect/>
          </a:stretch>
        </p:blipFill>
        <p:spPr bwMode="auto">
          <a:xfrm rot="16200000">
            <a:off x="228600" y="5486400"/>
            <a:ext cx="990600" cy="914400"/>
          </a:xfrm>
          <a:prstGeom prst="rect">
            <a:avLst/>
          </a:prstGeom>
          <a:noFill/>
        </p:spPr>
      </p:pic>
      <p:pic>
        <p:nvPicPr>
          <p:cNvPr id="1026" name="Picture 2" descr="C:\Documents and Settings\GIGABYTE\Desktop\shiraz2 copy.jpg"/>
          <p:cNvPicPr>
            <a:picLocks noChangeAspect="1" noChangeArrowheads="1"/>
          </p:cNvPicPr>
          <p:nvPr/>
        </p:nvPicPr>
        <p:blipFill>
          <a:blip r:embed="rId5"/>
          <a:srcRect/>
          <a:stretch>
            <a:fillRect/>
          </a:stretch>
        </p:blipFill>
        <p:spPr bwMode="auto">
          <a:xfrm>
            <a:off x="1028699" y="1362075"/>
            <a:ext cx="7048501" cy="5343525"/>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2" name="Rectangle 1"/>
          <p:cNvSpPr/>
          <p:nvPr/>
        </p:nvSpPr>
        <p:spPr>
          <a:xfrm>
            <a:off x="6528250" y="3175089"/>
            <a:ext cx="184731" cy="507831"/>
          </a:xfrm>
          <a:prstGeom prst="rect">
            <a:avLst/>
          </a:prstGeom>
        </p:spPr>
        <p:txBody>
          <a:bodyPr wrap="none">
            <a:spAutoFit/>
          </a:bodyPr>
          <a:lstStyle/>
          <a:p>
            <a:pPr algn="r" rtl="1">
              <a:lnSpc>
                <a:spcPct val="150000"/>
              </a:lnSpc>
            </a:pPr>
            <a:endParaRPr lang="fa-IR" b="1" dirty="0">
              <a:cs typeface="B Nazanin" pitchFamily="2" charset="-78"/>
            </a:endParaRPr>
          </a:p>
        </p:txBody>
      </p:sp>
      <p:sp>
        <p:nvSpPr>
          <p:cNvPr id="4" name="TextBox 3"/>
          <p:cNvSpPr txBox="1"/>
          <p:nvPr/>
        </p:nvSpPr>
        <p:spPr>
          <a:xfrm>
            <a:off x="457200" y="342268"/>
            <a:ext cx="8153400" cy="6408000"/>
          </a:xfrm>
          <a:prstGeom prst="rect">
            <a:avLst/>
          </a:prstGeom>
          <a:noFill/>
          <a:ln>
            <a:solidFill>
              <a:schemeClr val="tx1"/>
            </a:solidFill>
          </a:ln>
        </p:spPr>
        <p:txBody>
          <a:bodyPr wrap="square" rtlCol="0">
            <a:spAutoFit/>
          </a:bodyPr>
          <a:lstStyle/>
          <a:p>
            <a:pPr algn="ctr"/>
            <a:r>
              <a:rPr lang="fa-IR" sz="4000" b="1" dirty="0">
                <a:cs typeface="B Compset" pitchFamily="2" charset="-78"/>
              </a:rPr>
              <a:t>مشکلات برنامه ریزی و طراحی در بافت قدیم سمنان:</a:t>
            </a:r>
          </a:p>
          <a:p>
            <a:pPr algn="ctr"/>
            <a:endParaRPr lang="en-US" sz="4000" b="1" dirty="0">
              <a:cs typeface="B Compset" pitchFamily="2" charset="-78"/>
            </a:endParaRPr>
          </a:p>
          <a:p>
            <a:pPr algn="r" rtl="1">
              <a:lnSpc>
                <a:spcPct val="150000"/>
              </a:lnSpc>
              <a:buFont typeface="Arial" pitchFamily="34" charset="0"/>
              <a:buChar char="•"/>
            </a:pPr>
            <a:r>
              <a:rPr lang="fa-IR" sz="2000" dirty="0">
                <a:cs typeface="B Compset" pitchFamily="2" charset="-78"/>
              </a:rPr>
              <a:t> احداث </a:t>
            </a:r>
            <a:r>
              <a:rPr lang="fa-IR" dirty="0">
                <a:cs typeface="B Compset" pitchFamily="2" charset="-78"/>
              </a:rPr>
              <a:t>خیابان شاه در زمان پهلوی اول و از بین رفتن بافت راسته بازار شیح علاالدوله.</a:t>
            </a:r>
            <a:endParaRPr lang="en-US" dirty="0">
              <a:cs typeface="B Compset" pitchFamily="2" charset="-78"/>
            </a:endParaRPr>
          </a:p>
          <a:p>
            <a:pPr algn="r" rtl="1">
              <a:lnSpc>
                <a:spcPct val="150000"/>
              </a:lnSpc>
              <a:buFont typeface="Arial" pitchFamily="34" charset="0"/>
              <a:buChar char="•"/>
            </a:pPr>
            <a:r>
              <a:rPr lang="fa-IR" dirty="0">
                <a:cs typeface="B Compset" pitchFamily="2" charset="-78"/>
              </a:rPr>
              <a:t> نخستین طرحی که مشکلات کالبدی – فضایی شهر سمنان طی آن مورد توجه قرار گرفت، </a:t>
            </a:r>
            <a:r>
              <a:rPr lang="fa-IR" b="1" u="sng" dirty="0">
                <a:cs typeface="B Compset" pitchFamily="2" charset="-78"/>
              </a:rPr>
              <a:t>طرح جامع شهر سمنان بود</a:t>
            </a:r>
            <a:r>
              <a:rPr lang="en-US" b="1" u="sng" dirty="0">
                <a:cs typeface="B Compset" pitchFamily="2" charset="-78"/>
              </a:rPr>
              <a:t>)</a:t>
            </a:r>
            <a:r>
              <a:rPr lang="fa-IR" b="1" u="sng" dirty="0">
                <a:cs typeface="B Compset" pitchFamily="2" charset="-78"/>
              </a:rPr>
              <a:t> 1356</a:t>
            </a:r>
            <a:r>
              <a:rPr lang="en-US" b="1" u="sng" dirty="0">
                <a:cs typeface="B Compset" pitchFamily="2" charset="-78"/>
              </a:rPr>
              <a:t>(</a:t>
            </a:r>
            <a:r>
              <a:rPr lang="fa-IR" b="1" u="sng" dirty="0">
                <a:cs typeface="B Compset" pitchFamily="2" charset="-78"/>
              </a:rPr>
              <a:t> </a:t>
            </a:r>
            <a:r>
              <a:rPr lang="fa-IR" dirty="0">
                <a:cs typeface="B Compset" pitchFamily="2" charset="-78"/>
              </a:rPr>
              <a:t>.</a:t>
            </a:r>
          </a:p>
          <a:p>
            <a:pPr algn="r" rtl="1">
              <a:lnSpc>
                <a:spcPct val="150000"/>
              </a:lnSpc>
              <a:buFont typeface="Arial" pitchFamily="34" charset="0"/>
              <a:buChar char="•"/>
            </a:pPr>
            <a:r>
              <a:rPr lang="fa-IR" dirty="0">
                <a:cs typeface="B Compset" pitchFamily="2" charset="-78"/>
              </a:rPr>
              <a:t> تقابل دو بافت جدید و قدیم  با هم .</a:t>
            </a:r>
          </a:p>
          <a:p>
            <a:pPr algn="r" rtl="1">
              <a:lnSpc>
                <a:spcPct val="150000"/>
              </a:lnSpc>
              <a:buFont typeface="Arial" pitchFamily="34" charset="0"/>
              <a:buChar char="•"/>
            </a:pPr>
            <a:r>
              <a:rPr lang="fa-IR" dirty="0">
                <a:cs typeface="B Compset" pitchFamily="2" charset="-78"/>
              </a:rPr>
              <a:t> طرح روانبخشی محله ناسار </a:t>
            </a:r>
            <a:r>
              <a:rPr lang="en-US" dirty="0">
                <a:cs typeface="B Compset" pitchFamily="2" charset="-78"/>
              </a:rPr>
              <a:t>)</a:t>
            </a:r>
            <a:r>
              <a:rPr lang="fa-IR" dirty="0">
                <a:cs typeface="B Compset" pitchFamily="2" charset="-78"/>
              </a:rPr>
              <a:t>سال های 56 تا 59 </a:t>
            </a:r>
            <a:r>
              <a:rPr lang="en-US" dirty="0">
                <a:cs typeface="B Compset" pitchFamily="2" charset="-78"/>
              </a:rPr>
              <a:t>(</a:t>
            </a:r>
            <a:r>
              <a:rPr lang="fa-IR" dirty="0">
                <a:cs typeface="B Compset" pitchFamily="2" charset="-78"/>
              </a:rPr>
              <a:t>و تشخیص مسئولان سازمان حفاظت آثار باستانی در خصوص آثار رکودی این طرح بر عملکرد بازار و  تخریب عناصر با ارزش تاریخی بافت.</a:t>
            </a:r>
            <a:endParaRPr lang="en-US" dirty="0">
              <a:cs typeface="B Compset" pitchFamily="2" charset="-78"/>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646331"/>
          </a:xfrm>
          <a:prstGeom prst="rect">
            <a:avLst/>
          </a:prstGeom>
          <a:noFill/>
          <a:ln>
            <a:solidFill>
              <a:schemeClr val="tx1"/>
            </a:solidFill>
          </a:ln>
        </p:spPr>
        <p:txBody>
          <a:bodyPr wrap="square" rtlCol="0">
            <a:spAutoFit/>
          </a:bodyPr>
          <a:lstStyle/>
          <a:p>
            <a:pPr algn="ctr"/>
            <a:r>
              <a:rPr lang="fa-IR" sz="3600" b="1" dirty="0">
                <a:cs typeface="B Compset" pitchFamily="2" charset="-78"/>
              </a:rPr>
              <a:t>خیابان امام خمینی-سمنان</a:t>
            </a:r>
          </a:p>
        </p:txBody>
      </p:sp>
      <p:grpSp>
        <p:nvGrpSpPr>
          <p:cNvPr id="8" name="Group 7"/>
          <p:cNvGrpSpPr/>
          <p:nvPr/>
        </p:nvGrpSpPr>
        <p:grpSpPr>
          <a:xfrm>
            <a:off x="1752600" y="1676400"/>
            <a:ext cx="5867400" cy="4970033"/>
            <a:chOff x="1295400" y="1676400"/>
            <a:chExt cx="6477000" cy="5486400"/>
          </a:xfrm>
        </p:grpSpPr>
        <p:pic>
          <p:nvPicPr>
            <p:cNvPr id="4098" name="Picture 2" descr="C:\Documents and Settings\GIGABYTE\Desktop\semnanFinal.jpg"/>
            <p:cNvPicPr>
              <a:picLocks noChangeAspect="1" noChangeArrowheads="1"/>
            </p:cNvPicPr>
            <p:nvPr/>
          </p:nvPicPr>
          <p:blipFill>
            <a:blip r:embed="rId4"/>
            <a:srcRect l="7071" t="4856" r="7071" b="7739"/>
            <a:stretch>
              <a:fillRect/>
            </a:stretch>
          </p:blipFill>
          <p:spPr bwMode="auto">
            <a:xfrm>
              <a:off x="1295400" y="1676400"/>
              <a:ext cx="6477000" cy="5486400"/>
            </a:xfrm>
            <a:prstGeom prst="rect">
              <a:avLst/>
            </a:prstGeom>
            <a:noFill/>
          </p:spPr>
        </p:pic>
        <p:cxnSp>
          <p:nvCxnSpPr>
            <p:cNvPr id="7" name="Straight Arrow Connector 6"/>
            <p:cNvCxnSpPr/>
            <p:nvPr/>
          </p:nvCxnSpPr>
          <p:spPr>
            <a:xfrm flipV="1">
              <a:off x="3048000" y="4343400"/>
              <a:ext cx="2971800" cy="1295400"/>
            </a:xfrm>
            <a:prstGeom prst="straightConnector1">
              <a:avLst/>
            </a:prstGeom>
            <a:ln w="57150">
              <a:solidFill>
                <a:srgbClr val="C00000"/>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457205"/>
            <a:ext cx="6934200" cy="5632311"/>
          </a:xfrm>
          <a:prstGeom prst="rect">
            <a:avLst/>
          </a:prstGeom>
          <a:noFill/>
          <a:ln>
            <a:solidFill>
              <a:schemeClr val="tx1"/>
            </a:solidFill>
          </a:ln>
        </p:spPr>
        <p:txBody>
          <a:bodyPr wrap="square" rtlCol="0">
            <a:spAutoFit/>
          </a:bodyPr>
          <a:lstStyle/>
          <a:p>
            <a:pPr algn="r">
              <a:lnSpc>
                <a:spcPct val="150000"/>
              </a:lnSpc>
            </a:pPr>
            <a:endParaRPr lang="fa-IR" sz="4000" dirty="0">
              <a:cs typeface="B Nazanin" pitchFamily="2" charset="-78"/>
            </a:endParaRPr>
          </a:p>
          <a:p>
            <a:pPr algn="r">
              <a:lnSpc>
                <a:spcPct val="150000"/>
              </a:lnSpc>
            </a:pPr>
            <a:endParaRPr lang="fa-IR" sz="4000" dirty="0">
              <a:cs typeface="B Nazanin" pitchFamily="2" charset="-78"/>
            </a:endParaRPr>
          </a:p>
          <a:p>
            <a:pPr algn="ctr">
              <a:lnSpc>
                <a:spcPct val="150000"/>
              </a:lnSpc>
            </a:pPr>
            <a:r>
              <a:rPr lang="fa-IR" sz="4000" dirty="0">
                <a:cs typeface="B Nazanin" pitchFamily="2" charset="-78"/>
              </a:rPr>
              <a:t>تجزیه و تحلیل </a:t>
            </a:r>
          </a:p>
          <a:p>
            <a:pPr algn="ctr">
              <a:lnSpc>
                <a:spcPct val="150000"/>
              </a:lnSpc>
            </a:pPr>
            <a:r>
              <a:rPr lang="fa-IR" sz="4000" dirty="0">
                <a:cs typeface="B Nazanin" pitchFamily="2" charset="-78"/>
              </a:rPr>
              <a:t>و ارائه جداول</a:t>
            </a:r>
          </a:p>
          <a:p>
            <a:pPr algn="ctr">
              <a:lnSpc>
                <a:spcPct val="150000"/>
              </a:lnSpc>
            </a:pPr>
            <a:endParaRPr lang="fa-IR" sz="4000" dirty="0">
              <a:cs typeface="B Nazanin" pitchFamily="2" charset="-78"/>
            </a:endParaRPr>
          </a:p>
          <a:p>
            <a:pPr algn="ctr">
              <a:lnSpc>
                <a:spcPct val="150000"/>
              </a:lnSpc>
            </a:pPr>
            <a:endParaRPr lang="fa-IR" sz="4000" dirty="0">
              <a:cs typeface="B Nazanin" pitchFamily="2" charset="-78"/>
            </a:endParaRPr>
          </a:p>
        </p:txBody>
      </p:sp>
      <p:pic>
        <p:nvPicPr>
          <p:cNvPr id="5" name="Picture 2" descr="C:\Documents and Settings\GIGABYTE\Desktop\Untitled-1 copy.jpg"/>
          <p:cNvPicPr>
            <a:picLocks noChangeAspect="1" noChangeArrowheads="1"/>
          </p:cNvPicPr>
          <p:nvPr/>
        </p:nvPicPr>
        <p:blipFill>
          <a:blip r:embed="rId4">
            <a:clrChange>
              <a:clrFrom>
                <a:srgbClr val="FFFFFF"/>
              </a:clrFrom>
              <a:clrTo>
                <a:srgbClr val="FFFFFF">
                  <a:alpha val="0"/>
                </a:srgbClr>
              </a:clrTo>
            </a:clrChange>
          </a:blip>
          <a:srcRect l="41480" t="23866" r="50266" b="61735"/>
          <a:stretch>
            <a:fillRect/>
          </a:stretch>
        </p:blipFill>
        <p:spPr bwMode="auto">
          <a:xfrm>
            <a:off x="228600" y="5486400"/>
            <a:ext cx="990600" cy="91440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838200" y="152400"/>
          <a:ext cx="7637588" cy="6394716"/>
        </p:xfrm>
        <a:graphic>
          <a:graphicData uri="http://schemas.openxmlformats.org/drawingml/2006/table">
            <a:tbl>
              <a:tblPr firstRow="1" bandRow="1">
                <a:tableStyleId>{5C22544A-7EE6-4342-B048-85BDC9FD1C3A}</a:tableStyleId>
              </a:tblPr>
              <a:tblGrid>
                <a:gridCol w="1091084">
                  <a:extLst>
                    <a:ext uri="{9D8B030D-6E8A-4147-A177-3AD203B41FA5}">
                      <a16:colId xmlns:a16="http://schemas.microsoft.com/office/drawing/2014/main" val="20000"/>
                    </a:ext>
                  </a:extLst>
                </a:gridCol>
                <a:gridCol w="1091084">
                  <a:extLst>
                    <a:ext uri="{9D8B030D-6E8A-4147-A177-3AD203B41FA5}">
                      <a16:colId xmlns:a16="http://schemas.microsoft.com/office/drawing/2014/main" val="20001"/>
                    </a:ext>
                  </a:extLst>
                </a:gridCol>
                <a:gridCol w="1091084">
                  <a:extLst>
                    <a:ext uri="{9D8B030D-6E8A-4147-A177-3AD203B41FA5}">
                      <a16:colId xmlns:a16="http://schemas.microsoft.com/office/drawing/2014/main" val="20002"/>
                    </a:ext>
                  </a:extLst>
                </a:gridCol>
                <a:gridCol w="1091084">
                  <a:extLst>
                    <a:ext uri="{9D8B030D-6E8A-4147-A177-3AD203B41FA5}">
                      <a16:colId xmlns:a16="http://schemas.microsoft.com/office/drawing/2014/main" val="20003"/>
                    </a:ext>
                  </a:extLst>
                </a:gridCol>
                <a:gridCol w="1091084">
                  <a:extLst>
                    <a:ext uri="{9D8B030D-6E8A-4147-A177-3AD203B41FA5}">
                      <a16:colId xmlns:a16="http://schemas.microsoft.com/office/drawing/2014/main" val="20004"/>
                    </a:ext>
                  </a:extLst>
                </a:gridCol>
                <a:gridCol w="1091084">
                  <a:extLst>
                    <a:ext uri="{9D8B030D-6E8A-4147-A177-3AD203B41FA5}">
                      <a16:colId xmlns:a16="http://schemas.microsoft.com/office/drawing/2014/main" val="20005"/>
                    </a:ext>
                  </a:extLst>
                </a:gridCol>
                <a:gridCol w="1091084">
                  <a:extLst>
                    <a:ext uri="{9D8B030D-6E8A-4147-A177-3AD203B41FA5}">
                      <a16:colId xmlns:a16="http://schemas.microsoft.com/office/drawing/2014/main" val="20006"/>
                    </a:ext>
                  </a:extLst>
                </a:gridCol>
              </a:tblGrid>
              <a:tr h="264312">
                <a:tc gridSpan="7">
                  <a:txBody>
                    <a:bodyPr/>
                    <a:lstStyle/>
                    <a:p>
                      <a:pPr algn="ctr"/>
                      <a:r>
                        <a:rPr lang="fa-IR" sz="1600" dirty="0">
                          <a:cs typeface="B Nazanin" pitchFamily="2" charset="-78"/>
                        </a:rPr>
                        <a:t>جدول</a:t>
                      </a:r>
                      <a:r>
                        <a:rPr lang="fa-IR" sz="1600" baseline="0" dirty="0">
                          <a:cs typeface="B Nazanin" pitchFamily="2" charset="-78"/>
                        </a:rPr>
                        <a:t> 1- 2 گونه های مداخله در بافت های دارای میراث شهری</a:t>
                      </a:r>
                      <a:endParaRPr lang="en-US" sz="16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264312">
                <a:tc gridSpan="3">
                  <a:txBody>
                    <a:bodyPr/>
                    <a:lstStyle/>
                    <a:p>
                      <a:pPr algn="ctr"/>
                      <a:r>
                        <a:rPr lang="fa-IR" sz="1400" dirty="0">
                          <a:cs typeface="B Nazanin" pitchFamily="2" charset="-78"/>
                        </a:rPr>
                        <a:t>معاصر</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tc>
                <a:tc gridSpan="2">
                  <a:txBody>
                    <a:bodyPr/>
                    <a:lstStyle/>
                    <a:p>
                      <a:pPr algn="ctr"/>
                      <a:r>
                        <a:rPr lang="fa-IR" sz="1400" dirty="0">
                          <a:cs typeface="B Nazanin" pitchFamily="2" charset="-78"/>
                        </a:rPr>
                        <a:t>دوره تاریخی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rowSpan="2">
                  <a:txBody>
                    <a:bodyPr/>
                    <a:lstStyle/>
                    <a:p>
                      <a:pPr algn="ctr"/>
                      <a:r>
                        <a:rPr lang="fa-IR" sz="1400" dirty="0">
                          <a:cs typeface="B Nazanin" pitchFamily="2" charset="-78"/>
                        </a:rPr>
                        <a:t>ابعاد مداخله</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400" dirty="0">
                          <a:cs typeface="B Nazanin" pitchFamily="2" charset="-78"/>
                        </a:rPr>
                        <a:t>گونه های مداخله</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3106">
                <a:tc>
                  <a:txBody>
                    <a:bodyPr/>
                    <a:lstStyle/>
                    <a:p>
                      <a:pPr algn="ctr"/>
                      <a:r>
                        <a:rPr lang="fa-IR" sz="1400" dirty="0">
                          <a:cs typeface="B Nazanin" pitchFamily="2" charset="-78"/>
                        </a:rPr>
                        <a:t>جمهوری اسلامی (از 1357 تا کنون)</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پهلوی دوم (1320 تا 1357)</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 پهلوی اول (1300</a:t>
                      </a:r>
                      <a:r>
                        <a:rPr lang="fa-IR" sz="1400" baseline="0" dirty="0">
                          <a:cs typeface="B Nazanin" pitchFamily="2" charset="-78"/>
                        </a:rPr>
                        <a:t> تا 1320)</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ار اسلام تا 1299 ه.ش</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از دوره ماد ها تا</a:t>
                      </a:r>
                      <a:r>
                        <a:rPr lang="fa-IR" sz="1400" baseline="0" dirty="0">
                          <a:cs typeface="B Nazanin" pitchFamily="2" charset="-78"/>
                        </a:rPr>
                        <a:t> اواخر ساسانیان</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0002"/>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حمایت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algn="ctr"/>
                      <a:r>
                        <a:rPr lang="fa-IR" sz="1400" dirty="0">
                          <a:cs typeface="B Nazanin" pitchFamily="2" charset="-78"/>
                        </a:rPr>
                        <a:t>بهسازی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نگهداری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4"/>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مراقبت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5"/>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حفاظت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6"/>
                  </a:ext>
                </a:extLst>
              </a:tr>
              <a:tr h="379009">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وحدت بخشی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7"/>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احیا</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8"/>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تعمیر</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9"/>
                  </a:ext>
                </a:extLst>
              </a:tr>
              <a:tr h="264312">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نوشدن</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a:r>
                        <a:rPr lang="fa-IR" sz="1400" dirty="0">
                          <a:cs typeface="B Nazanin" pitchFamily="2" charset="-78"/>
                        </a:rPr>
                        <a:t>نوسازی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79009">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توان بخشی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1"/>
                  </a:ext>
                </a:extLst>
              </a:tr>
              <a:tr h="379009">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تجدید حیات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2"/>
                  </a:ext>
                </a:extLst>
              </a:tr>
              <a:tr h="264312">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انطباق</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3"/>
                  </a:ext>
                </a:extLst>
              </a:tr>
              <a:tr h="379009">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تبدیل و دگرگونی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4"/>
                  </a:ext>
                </a:extLst>
              </a:tr>
              <a:tr h="264312">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تخریب</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fa-IR" sz="1400" dirty="0">
                          <a:cs typeface="B Nazanin" pitchFamily="2" charset="-78"/>
                        </a:rPr>
                        <a:t>بازسازی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379009">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دوباره 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6"/>
                  </a:ext>
                </a:extLst>
              </a:tr>
              <a:tr h="264312">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پاکسازی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7"/>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81355" y="304794"/>
          <a:ext cx="8581292" cy="6337700"/>
        </p:xfrm>
        <a:graphic>
          <a:graphicData uri="http://schemas.openxmlformats.org/drawingml/2006/table">
            <a:tbl>
              <a:tblPr firstRow="1" bandRow="1">
                <a:tableStyleId>{5C22544A-7EE6-4342-B048-85BDC9FD1C3A}</a:tableStyleId>
              </a:tblPr>
              <a:tblGrid>
                <a:gridCol w="2145323">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2145323">
                  <a:extLst>
                    <a:ext uri="{9D8B030D-6E8A-4147-A177-3AD203B41FA5}">
                      <a16:colId xmlns:a16="http://schemas.microsoft.com/office/drawing/2014/main" val="20002"/>
                    </a:ext>
                  </a:extLst>
                </a:gridCol>
                <a:gridCol w="2145323">
                  <a:extLst>
                    <a:ext uri="{9D8B030D-6E8A-4147-A177-3AD203B41FA5}">
                      <a16:colId xmlns:a16="http://schemas.microsoft.com/office/drawing/2014/main" val="20003"/>
                    </a:ext>
                  </a:extLst>
                </a:gridCol>
              </a:tblGrid>
              <a:tr h="342850">
                <a:tc gridSpan="4">
                  <a:txBody>
                    <a:bodyPr/>
                    <a:lstStyle/>
                    <a:p>
                      <a:pPr algn="ctr"/>
                      <a:r>
                        <a:rPr lang="fa-IR" sz="1600" dirty="0">
                          <a:cs typeface="B Nazanin" pitchFamily="2" charset="-78"/>
                        </a:rPr>
                        <a:t>جدول</a:t>
                      </a:r>
                      <a:r>
                        <a:rPr lang="fa-IR" sz="1600" baseline="0" dirty="0">
                          <a:cs typeface="B Nazanin" pitchFamily="2" charset="-78"/>
                        </a:rPr>
                        <a:t> 1- 2 گونه های مداخله در بافت های دارای میراث شهری</a:t>
                      </a:r>
                      <a:endParaRPr lang="en-US" sz="16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342850">
                <a:tc gridSpan="2">
                  <a:txBody>
                    <a:bodyPr/>
                    <a:lstStyle/>
                    <a:p>
                      <a:pPr algn="ctr"/>
                      <a:r>
                        <a:rPr lang="fa-IR" sz="1400" dirty="0">
                          <a:cs typeface="B Nazanin" pitchFamily="2" charset="-78"/>
                        </a:rPr>
                        <a:t>معاصر</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rowSpan="2">
                  <a:txBody>
                    <a:bodyPr/>
                    <a:lstStyle/>
                    <a:p>
                      <a:pPr algn="ctr"/>
                      <a:r>
                        <a:rPr lang="fa-IR" sz="1400" dirty="0">
                          <a:cs typeface="B Nazanin" pitchFamily="2" charset="-78"/>
                        </a:rPr>
                        <a:t>ابعاد مداخله</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400" dirty="0">
                          <a:cs typeface="B Nazanin" pitchFamily="2" charset="-78"/>
                        </a:rPr>
                        <a:t>گونه های مداخله</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09250">
                <a:tc>
                  <a:txBody>
                    <a:bodyPr/>
                    <a:lstStyle/>
                    <a:p>
                      <a:pPr algn="ctr"/>
                      <a:r>
                        <a:rPr lang="fa-IR" sz="1400" dirty="0">
                          <a:cs typeface="B Nazanin" pitchFamily="2" charset="-78"/>
                        </a:rPr>
                        <a:t>پهلوی دوم (1320 تا 1357)</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 پهلوی اول (1300</a:t>
                      </a:r>
                      <a:r>
                        <a:rPr lang="fa-IR" sz="1400" baseline="0" dirty="0">
                          <a:cs typeface="B Nazanin" pitchFamily="2" charset="-78"/>
                        </a:rPr>
                        <a:t> تا 1320)</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tc vMerge="1">
                  <a:txBody>
                    <a:bodyPr/>
                    <a:lstStyle/>
                    <a:p>
                      <a:endParaRPr lang="en-US" dirty="0"/>
                    </a:p>
                  </a:txBody>
                  <a:tcPr/>
                </a:tc>
                <a:extLst>
                  <a:ext uri="{0D108BD9-81ED-4DB2-BD59-A6C34878D82A}">
                    <a16:rowId xmlns:a16="http://schemas.microsoft.com/office/drawing/2014/main" val="10002"/>
                  </a:ext>
                </a:extLst>
              </a:tr>
              <a:tr h="342850">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حمایت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algn="ctr"/>
                      <a:r>
                        <a:rPr lang="fa-IR" sz="1400" dirty="0">
                          <a:cs typeface="B Nazanin" pitchFamily="2" charset="-78"/>
                        </a:rPr>
                        <a:t>بهسازی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42850">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نگهداری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4"/>
                  </a:ext>
                </a:extLst>
              </a:tr>
              <a:tr h="342850">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مراقبت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5"/>
                  </a:ext>
                </a:extLst>
              </a:tr>
              <a:tr h="342850">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حفاظت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6"/>
                  </a:ext>
                </a:extLst>
              </a:tr>
              <a:tr h="342850">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وحدت بخشی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7"/>
                  </a:ext>
                </a:extLst>
              </a:tr>
              <a:tr h="342850">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احیا</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8"/>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تعمیر</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09"/>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نوشدن</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algn="ctr"/>
                      <a:r>
                        <a:rPr lang="fa-IR" sz="1400" dirty="0">
                          <a:cs typeface="B Nazanin" pitchFamily="2" charset="-78"/>
                        </a:rPr>
                        <a:t>نوسازی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توان بخشی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1"/>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تجدید حیات</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2"/>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انطباق</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3"/>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تبدیل و دگرگونی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4"/>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تخریب</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fa-IR" sz="1400" dirty="0">
                          <a:cs typeface="B Nazanin" pitchFamily="2" charset="-78"/>
                        </a:rPr>
                        <a:t>بازسازی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دوباره 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6"/>
                  </a:ext>
                </a:extLst>
              </a:tr>
              <a:tr h="342850">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400" dirty="0">
                          <a:cs typeface="B Nazanin" pitchFamily="2" charset="-78"/>
                        </a:rPr>
                        <a:t> </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itchFamily="2" charset="-78"/>
                        </a:rPr>
                        <a:t>پاکسازی</a:t>
                      </a:r>
                      <a:endParaRPr lang="en-US" sz="1400" dirty="0">
                        <a:cs typeface="B Nazanin" pitchFamily="2" charset="-78"/>
                      </a:endParaRPr>
                    </a:p>
                  </a:txBody>
                  <a:tcPr marL="80511" marR="80511" marT="43610" marB="436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10017"/>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685800" y="152400"/>
          <a:ext cx="7619999" cy="6413802"/>
        </p:xfrm>
        <a:graphic>
          <a:graphicData uri="http://schemas.openxmlformats.org/drawingml/2006/table">
            <a:tbl>
              <a:tblPr firstRow="1" bandRow="1">
                <a:tableStyleId>{5C22544A-7EE6-4342-B048-85BDC9FD1C3A}</a:tableStyleId>
              </a:tblPr>
              <a:tblGrid>
                <a:gridCol w="635000">
                  <a:extLst>
                    <a:ext uri="{9D8B030D-6E8A-4147-A177-3AD203B41FA5}">
                      <a16:colId xmlns:a16="http://schemas.microsoft.com/office/drawing/2014/main" val="20000"/>
                    </a:ext>
                  </a:extLst>
                </a:gridCol>
                <a:gridCol w="635000">
                  <a:extLst>
                    <a:ext uri="{9D8B030D-6E8A-4147-A177-3AD203B41FA5}">
                      <a16:colId xmlns:a16="http://schemas.microsoft.com/office/drawing/2014/main" val="20001"/>
                    </a:ext>
                  </a:extLst>
                </a:gridCol>
                <a:gridCol w="635000">
                  <a:extLst>
                    <a:ext uri="{9D8B030D-6E8A-4147-A177-3AD203B41FA5}">
                      <a16:colId xmlns:a16="http://schemas.microsoft.com/office/drawing/2014/main" val="20002"/>
                    </a:ext>
                  </a:extLst>
                </a:gridCol>
                <a:gridCol w="635000">
                  <a:extLst>
                    <a:ext uri="{9D8B030D-6E8A-4147-A177-3AD203B41FA5}">
                      <a16:colId xmlns:a16="http://schemas.microsoft.com/office/drawing/2014/main" val="20003"/>
                    </a:ext>
                  </a:extLst>
                </a:gridCol>
                <a:gridCol w="635000">
                  <a:extLst>
                    <a:ext uri="{9D8B030D-6E8A-4147-A177-3AD203B41FA5}">
                      <a16:colId xmlns:a16="http://schemas.microsoft.com/office/drawing/2014/main" val="20004"/>
                    </a:ext>
                  </a:extLst>
                </a:gridCol>
                <a:gridCol w="635000">
                  <a:extLst>
                    <a:ext uri="{9D8B030D-6E8A-4147-A177-3AD203B41FA5}">
                      <a16:colId xmlns:a16="http://schemas.microsoft.com/office/drawing/2014/main" val="20005"/>
                    </a:ext>
                  </a:extLst>
                </a:gridCol>
                <a:gridCol w="635000">
                  <a:extLst>
                    <a:ext uri="{9D8B030D-6E8A-4147-A177-3AD203B41FA5}">
                      <a16:colId xmlns:a16="http://schemas.microsoft.com/office/drawing/2014/main" val="20006"/>
                    </a:ext>
                  </a:extLst>
                </a:gridCol>
                <a:gridCol w="2539999">
                  <a:extLst>
                    <a:ext uri="{9D8B030D-6E8A-4147-A177-3AD203B41FA5}">
                      <a16:colId xmlns:a16="http://schemas.microsoft.com/office/drawing/2014/main" val="20007"/>
                    </a:ext>
                  </a:extLst>
                </a:gridCol>
                <a:gridCol w="635000">
                  <a:extLst>
                    <a:ext uri="{9D8B030D-6E8A-4147-A177-3AD203B41FA5}">
                      <a16:colId xmlns:a16="http://schemas.microsoft.com/office/drawing/2014/main" val="20008"/>
                    </a:ext>
                  </a:extLst>
                </a:gridCol>
              </a:tblGrid>
              <a:tr h="643460">
                <a:tc gridSpan="2">
                  <a:txBody>
                    <a:bodyPr/>
                    <a:lstStyle/>
                    <a:p>
                      <a:pPr algn="ctr"/>
                      <a:r>
                        <a:rPr lang="fa-IR" sz="1200" dirty="0">
                          <a:cs typeface="B Nazanin" pitchFamily="2" charset="-78"/>
                        </a:rPr>
                        <a:t>انقلاب</a:t>
                      </a:r>
                      <a:r>
                        <a:rPr lang="fa-IR" sz="1200" baseline="0" dirty="0">
                          <a:cs typeface="B Nazanin" pitchFamily="2" charset="-78"/>
                        </a:rPr>
                        <a:t> تا کنون</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cs typeface="B Nazanin" pitchFamily="2" charset="-78"/>
                      </a:endParaRPr>
                    </a:p>
                  </a:txBody>
                  <a:tcPr anchor="ctr"/>
                </a:tc>
                <a:tc gridSpan="2">
                  <a:txBody>
                    <a:bodyPr/>
                    <a:lstStyle/>
                    <a:p>
                      <a:pPr algn="ctr"/>
                      <a:r>
                        <a:rPr lang="fa-IR" sz="1200" dirty="0">
                          <a:cs typeface="B Nazanin" pitchFamily="2" charset="-78"/>
                        </a:rPr>
                        <a:t>پهلوی دوم تا انقلاب</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cs typeface="B Nazanin" pitchFamily="2" charset="-78"/>
                      </a:endParaRPr>
                    </a:p>
                  </a:txBody>
                  <a:tcPr anchor="ctr"/>
                </a:tc>
                <a:tc gridSpan="3">
                  <a:txBody>
                    <a:bodyPr/>
                    <a:lstStyle/>
                    <a:p>
                      <a:pPr algn="ctr"/>
                      <a:r>
                        <a:rPr lang="fa-IR" sz="1200" dirty="0">
                          <a:cs typeface="B Nazanin" pitchFamily="2" charset="-78"/>
                        </a:rPr>
                        <a:t>قاجار</a:t>
                      </a:r>
                      <a:r>
                        <a:rPr lang="fa-IR" sz="1200" baseline="0" dirty="0">
                          <a:cs typeface="B Nazanin" pitchFamily="2" charset="-78"/>
                        </a:rPr>
                        <a:t> تا پهلوی اول</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algn="ctr"/>
                      <a:endParaRPr lang="en-US" sz="1400" dirty="0">
                        <a:cs typeface="B Nazanin" pitchFamily="2" charset="-78"/>
                      </a:endParaRPr>
                    </a:p>
                  </a:txBody>
                  <a:tcPr anchor="ctr"/>
                </a:tc>
                <a:tc>
                  <a:txBody>
                    <a:bodyPr/>
                    <a:lstStyle/>
                    <a:p>
                      <a:pPr algn="ct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روش مداخله</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45919">
                <a:tc>
                  <a:txBody>
                    <a:bodyPr/>
                    <a:lstStyle/>
                    <a:p>
                      <a:pPr algn="ctr"/>
                      <a:r>
                        <a:rPr lang="fa-IR" sz="1200" dirty="0">
                          <a:cs typeface="B Nazanin" pitchFamily="2" charset="-78"/>
                        </a:rPr>
                        <a:t>2</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1</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2</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1</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3</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2</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1</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fa-IR" sz="1200" dirty="0">
                          <a:cs typeface="B Nazanin" pitchFamily="2" charset="-78"/>
                        </a:rPr>
                        <a:t>سیاست ها و راهبرد ها</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1"/>
                  </a:ext>
                </a:extLst>
              </a:tr>
              <a:tr h="309635">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تخریب بنا های فاقد ارزش</a:t>
                      </a:r>
                      <a:r>
                        <a:rPr lang="fa-IR" sz="1000" baseline="0" dirty="0">
                          <a:cs typeface="B Nazanin" pitchFamily="2" charset="-78"/>
                        </a:rPr>
                        <a:t> و غیر بهداشتی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16">
                  <a:txBody>
                    <a:bodyPr/>
                    <a:lstStyle/>
                    <a:p>
                      <a:pPr algn="ctr"/>
                      <a:r>
                        <a:rPr lang="fa-IR" sz="1400" dirty="0">
                          <a:cs typeface="B Nazanin" pitchFamily="2" charset="-78"/>
                        </a:rPr>
                        <a:t>حفاظتی-بهداشتی</a:t>
                      </a:r>
                      <a:endParaRPr lang="en-US" sz="1400" dirty="0">
                        <a:cs typeface="B Nazanin" pitchFamily="2" charset="-78"/>
                      </a:endParaRPr>
                    </a:p>
                  </a:txBody>
                  <a:tcPr marL="73210" marR="73210" marT="39655" marB="39655"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56374">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تخریب بنا های فاقد</a:t>
                      </a:r>
                      <a:r>
                        <a:rPr lang="fa-IR" sz="1000" baseline="0" dirty="0">
                          <a:cs typeface="B Nazanin" pitchFamily="2" charset="-78"/>
                        </a:rPr>
                        <a:t> ارزش همجوار با بنا های با ارزش به منظور دسترسی بهتر و بهبود وضع بهداشت</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3"/>
                  </a:ext>
                </a:extLst>
              </a:tr>
              <a:tr h="245919">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تجهیز و تزیین فضا های عمومی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4"/>
                  </a:ext>
                </a:extLst>
              </a:tr>
              <a:tr h="245919">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تخریب محلات کثیف و قدیمی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5"/>
                  </a:ext>
                </a:extLst>
              </a:tr>
              <a:tr h="309635">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 مداخله وسیع، یکباره و قهرآمیز در بافت</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6"/>
                  </a:ext>
                </a:extLst>
              </a:tr>
              <a:tr h="309635">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تشدید آهنگ دگرگونی همراه با تخریب وسیع</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7"/>
                  </a:ext>
                </a:extLst>
              </a:tr>
              <a:tr h="368877">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ارائه</a:t>
                      </a:r>
                      <a:r>
                        <a:rPr lang="fa-IR" sz="1000" baseline="0" dirty="0">
                          <a:cs typeface="B Nazanin" pitchFamily="2" charset="-78"/>
                        </a:rPr>
                        <a:t> شهرسازی جدید برای قسمت های تخریب شده</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8"/>
                  </a:ext>
                </a:extLst>
              </a:tr>
              <a:tr h="433004">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سامان دادن ساخت و ساز های جدید از نظر مسائل</a:t>
                      </a:r>
                      <a:r>
                        <a:rPr lang="fa-IR" sz="1000" baseline="0" dirty="0">
                          <a:cs typeface="B Nazanin" pitchFamily="2" charset="-78"/>
                        </a:rPr>
                        <a:t> بهداشتی و حفاظتی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9"/>
                  </a:ext>
                </a:extLst>
              </a:tr>
              <a:tr h="433004">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حفاظت و ارزش نهادن</a:t>
                      </a:r>
                      <a:r>
                        <a:rPr lang="fa-IR" sz="1000" baseline="0" dirty="0">
                          <a:cs typeface="B Nazanin" pitchFamily="2" charset="-78"/>
                        </a:rPr>
                        <a:t> به ساختمان هاا و مجموعه های تاریخی با ارزش قابل نگهداری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10"/>
                  </a:ext>
                </a:extLst>
              </a:tr>
              <a:tr h="368877">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بالا بردن میزان دسترسی درونی با تخریب بخش هایی از بافت</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11"/>
                  </a:ext>
                </a:extLst>
              </a:tr>
              <a:tr h="309635">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ایجاد</a:t>
                      </a:r>
                      <a:r>
                        <a:rPr lang="fa-IR" sz="1000" baseline="0" dirty="0">
                          <a:cs typeface="B Nazanin" pitchFamily="2" charset="-78"/>
                        </a:rPr>
                        <a:t> سازمان فضایی کاملا متفاوت با گذشته</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12"/>
                  </a:ext>
                </a:extLst>
              </a:tr>
              <a:tr h="433004">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بالا</a:t>
                      </a:r>
                      <a:r>
                        <a:rPr lang="fa-IR" sz="1000" baseline="0" dirty="0">
                          <a:cs typeface="B Nazanin" pitchFamily="2" charset="-78"/>
                        </a:rPr>
                        <a:t> رفتن سطح خواست ساکنین در رابطه با پیشرفت  و اکتشافات بهداشتی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13"/>
                  </a:ext>
                </a:extLst>
              </a:tr>
              <a:tr h="309635">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احداث مسیر سواره در اطراف شهر قدیم</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14"/>
                  </a:ext>
                </a:extLst>
              </a:tr>
              <a:tr h="266411">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حفاظت دقیق ابنیه با ارزش</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15"/>
                  </a:ext>
                </a:extLst>
              </a:tr>
              <a:tr h="266411">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معاصر سازی به هنگام بازسازی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16"/>
                  </a:ext>
                </a:extLst>
              </a:tr>
              <a:tr h="309635">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200" dirty="0">
                          <a:cs typeface="B Nazanin" pitchFamily="2" charset="-78"/>
                        </a:rPr>
                        <a:t> </a:t>
                      </a:r>
                      <a:endParaRPr lang="en-US" sz="12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بالا بودن میل به تخریب و نوسازی</a:t>
                      </a:r>
                      <a:endParaRPr lang="en-US" sz="1000" dirty="0">
                        <a:cs typeface="B Nazanin" pitchFamily="2" charset="-78"/>
                      </a:endParaRPr>
                    </a:p>
                  </a:txBody>
                  <a:tcPr marL="73210" marR="73210" marT="39655" marB="3965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17"/>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45480" y="192434"/>
          <a:ext cx="8165120" cy="6407837"/>
        </p:xfrm>
        <a:graphic>
          <a:graphicData uri="http://schemas.openxmlformats.org/drawingml/2006/table">
            <a:tbl>
              <a:tblPr firstRow="1" bandRow="1">
                <a:tableStyleId>{5C22544A-7EE6-4342-B048-85BDC9FD1C3A}</a:tableStyleId>
              </a:tblPr>
              <a:tblGrid>
                <a:gridCol w="680427">
                  <a:extLst>
                    <a:ext uri="{9D8B030D-6E8A-4147-A177-3AD203B41FA5}">
                      <a16:colId xmlns:a16="http://schemas.microsoft.com/office/drawing/2014/main" val="20000"/>
                    </a:ext>
                  </a:extLst>
                </a:gridCol>
                <a:gridCol w="680427">
                  <a:extLst>
                    <a:ext uri="{9D8B030D-6E8A-4147-A177-3AD203B41FA5}">
                      <a16:colId xmlns:a16="http://schemas.microsoft.com/office/drawing/2014/main" val="20001"/>
                    </a:ext>
                  </a:extLst>
                </a:gridCol>
                <a:gridCol w="680427">
                  <a:extLst>
                    <a:ext uri="{9D8B030D-6E8A-4147-A177-3AD203B41FA5}">
                      <a16:colId xmlns:a16="http://schemas.microsoft.com/office/drawing/2014/main" val="20002"/>
                    </a:ext>
                  </a:extLst>
                </a:gridCol>
                <a:gridCol w="680427">
                  <a:extLst>
                    <a:ext uri="{9D8B030D-6E8A-4147-A177-3AD203B41FA5}">
                      <a16:colId xmlns:a16="http://schemas.microsoft.com/office/drawing/2014/main" val="20003"/>
                    </a:ext>
                  </a:extLst>
                </a:gridCol>
                <a:gridCol w="680427">
                  <a:extLst>
                    <a:ext uri="{9D8B030D-6E8A-4147-A177-3AD203B41FA5}">
                      <a16:colId xmlns:a16="http://schemas.microsoft.com/office/drawing/2014/main" val="20004"/>
                    </a:ext>
                  </a:extLst>
                </a:gridCol>
                <a:gridCol w="680427">
                  <a:extLst>
                    <a:ext uri="{9D8B030D-6E8A-4147-A177-3AD203B41FA5}">
                      <a16:colId xmlns:a16="http://schemas.microsoft.com/office/drawing/2014/main" val="20005"/>
                    </a:ext>
                  </a:extLst>
                </a:gridCol>
                <a:gridCol w="680427">
                  <a:extLst>
                    <a:ext uri="{9D8B030D-6E8A-4147-A177-3AD203B41FA5}">
                      <a16:colId xmlns:a16="http://schemas.microsoft.com/office/drawing/2014/main" val="20006"/>
                    </a:ext>
                  </a:extLst>
                </a:gridCol>
                <a:gridCol w="2721704">
                  <a:extLst>
                    <a:ext uri="{9D8B030D-6E8A-4147-A177-3AD203B41FA5}">
                      <a16:colId xmlns:a16="http://schemas.microsoft.com/office/drawing/2014/main" val="20007"/>
                    </a:ext>
                  </a:extLst>
                </a:gridCol>
                <a:gridCol w="680427">
                  <a:extLst>
                    <a:ext uri="{9D8B030D-6E8A-4147-A177-3AD203B41FA5}">
                      <a16:colId xmlns:a16="http://schemas.microsoft.com/office/drawing/2014/main" val="20008"/>
                    </a:ext>
                  </a:extLst>
                </a:gridCol>
              </a:tblGrid>
              <a:tr h="648074">
                <a:tc gridSpan="2">
                  <a:txBody>
                    <a:bodyPr/>
                    <a:lstStyle/>
                    <a:p>
                      <a:pPr algn="ctr"/>
                      <a:r>
                        <a:rPr lang="fa-IR" sz="1200" dirty="0">
                          <a:cs typeface="B Nazanin" pitchFamily="2" charset="-78"/>
                        </a:rPr>
                        <a:t>انقلاب</a:t>
                      </a:r>
                      <a:r>
                        <a:rPr lang="fa-IR" sz="1200" baseline="0" dirty="0">
                          <a:cs typeface="B Nazanin" pitchFamily="2" charset="-78"/>
                        </a:rPr>
                        <a:t> تا کنون</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cs typeface="B Nazanin" pitchFamily="2" charset="-78"/>
                      </a:endParaRPr>
                    </a:p>
                  </a:txBody>
                  <a:tcPr anchor="ctr"/>
                </a:tc>
                <a:tc gridSpan="2">
                  <a:txBody>
                    <a:bodyPr/>
                    <a:lstStyle/>
                    <a:p>
                      <a:pPr algn="ctr"/>
                      <a:r>
                        <a:rPr lang="fa-IR" sz="1200" dirty="0">
                          <a:cs typeface="B Nazanin" pitchFamily="2" charset="-78"/>
                        </a:rPr>
                        <a:t>پهلوی دوم تا انقلاب</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cs typeface="B Nazanin" pitchFamily="2" charset="-78"/>
                      </a:endParaRPr>
                    </a:p>
                  </a:txBody>
                  <a:tcPr anchor="ctr"/>
                </a:tc>
                <a:tc gridSpan="3">
                  <a:txBody>
                    <a:bodyPr/>
                    <a:lstStyle/>
                    <a:p>
                      <a:pPr algn="ctr"/>
                      <a:r>
                        <a:rPr lang="fa-IR" sz="1200" dirty="0">
                          <a:cs typeface="B Nazanin" pitchFamily="2" charset="-78"/>
                        </a:rPr>
                        <a:t>قاجار</a:t>
                      </a:r>
                      <a:r>
                        <a:rPr lang="fa-IR" sz="1200" baseline="0" dirty="0">
                          <a:cs typeface="B Nazanin" pitchFamily="2" charset="-78"/>
                        </a:rPr>
                        <a:t> تا پهلوی اول</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algn="ctr"/>
                      <a:endParaRPr lang="en-US" sz="1400" dirty="0">
                        <a:cs typeface="B Nazanin" pitchFamily="2" charset="-78"/>
                      </a:endParaRPr>
                    </a:p>
                  </a:txBody>
                  <a:tcPr anchor="ctr"/>
                </a:tc>
                <a:tc>
                  <a:txBody>
                    <a:bodyPr/>
                    <a:lstStyle/>
                    <a:p>
                      <a:pPr algn="ct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روش مداخله</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16116">
                <a:tc>
                  <a:txBody>
                    <a:bodyPr/>
                    <a:lstStyle/>
                    <a:p>
                      <a:pPr algn="ctr"/>
                      <a:r>
                        <a:rPr lang="fa-IR" sz="1200" dirty="0">
                          <a:cs typeface="B Nazanin" pitchFamily="2" charset="-78"/>
                        </a:rPr>
                        <a:t>2</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1</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2</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1</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3</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2</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200" dirty="0">
                          <a:cs typeface="B Nazanin" pitchFamily="2" charset="-78"/>
                        </a:rPr>
                        <a:t>1</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fa-IR" sz="1200" dirty="0">
                          <a:cs typeface="B Nazanin" pitchFamily="2" charset="-78"/>
                        </a:rPr>
                        <a:t>سیاست ها و راهبرد ها</a:t>
                      </a:r>
                      <a:endParaRPr lang="en-US" sz="12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1"/>
                  </a:ext>
                </a:extLst>
              </a:tr>
              <a:tr h="560364">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100" dirty="0">
                          <a:cs typeface="B Nazanin" pitchFamily="2" charset="-78"/>
                        </a:rPr>
                        <a:t> </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حفظ،</a:t>
                      </a:r>
                      <a:r>
                        <a:rPr lang="fa-IR" sz="1100" baseline="0" dirty="0">
                          <a:cs typeface="B Nazanin" pitchFamily="2" charset="-78"/>
                        </a:rPr>
                        <a:t> نگهداری و یا ارتقای زیبایی شناسی – فضایی در پیکره و سیما و چهره معماری شهری بافت</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ctr"/>
                      <a:r>
                        <a:rPr lang="fa-IR" sz="1400" dirty="0">
                          <a:cs typeface="B Nazanin" pitchFamily="2" charset="-78"/>
                        </a:rPr>
                        <a:t>حفاظتی تزئینی</a:t>
                      </a:r>
                      <a:endParaRPr lang="en-US" sz="1400" dirty="0">
                        <a:cs typeface="B Nazanin" pitchFamily="2" charset="-78"/>
                      </a:endParaRPr>
                    </a:p>
                  </a:txBody>
                  <a:tcPr marL="74135" marR="74135" marT="40156" marB="40156"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36109">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r>
                        <a:rPr lang="fa-IR" sz="1100" dirty="0">
                          <a:cs typeface="B Nazanin" pitchFamily="2" charset="-78"/>
                        </a:rPr>
                        <a:t> </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بهتر جلوه دادن بنا های قدیمی</a:t>
                      </a:r>
                      <a:r>
                        <a:rPr lang="fa-IR" sz="1100" baseline="0" dirty="0">
                          <a:cs typeface="B Nazanin" pitchFamily="2" charset="-78"/>
                        </a:rPr>
                        <a:t> با گسستن آنها از پیوند های کالبدی با بافت اطراف</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3"/>
                  </a:ext>
                </a:extLst>
              </a:tr>
              <a:tr h="311854">
                <a:tc>
                  <a:txBody>
                    <a:bodyPr/>
                    <a:lstStyle/>
                    <a:p>
                      <a:pPr algn="ctr">
                        <a:buFont typeface="Wingdings" pitchFamily="2" charset="2"/>
                        <a:buChar char="ü"/>
                      </a:pPr>
                      <a:r>
                        <a:rPr lang="fa-IR" sz="1100" dirty="0">
                          <a:cs typeface="B Nazanin" pitchFamily="2" charset="-78"/>
                        </a:rPr>
                        <a:t> </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از بین بردن محلات غیر بهداشتی و فقیر نشین</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4"/>
                  </a:ext>
                </a:extLst>
              </a:tr>
              <a:tr h="311854">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احداث فضا</a:t>
                      </a:r>
                      <a:r>
                        <a:rPr lang="fa-IR" sz="1100" baseline="0" dirty="0">
                          <a:cs typeface="B Nazanin" pitchFamily="2" charset="-78"/>
                        </a:rPr>
                        <a:t> های باز در شهر ها  و محلات قدیمی</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5"/>
                  </a:ext>
                </a:extLst>
              </a:tr>
              <a:tr h="436109">
                <a:tc>
                  <a:txBody>
                    <a:bodyPr/>
                    <a:lstStyle/>
                    <a:p>
                      <a:pPr algn="ctr">
                        <a:buFont typeface="Wingdings" pitchFamily="2" charset="2"/>
                        <a:buChar char="ü"/>
                      </a:pPr>
                      <a:r>
                        <a:rPr lang="fa-IR" sz="1100" dirty="0">
                          <a:cs typeface="B Nazanin" pitchFamily="2" charset="-78"/>
                        </a:rPr>
                        <a:t> </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منشا</a:t>
                      </a:r>
                      <a:r>
                        <a:rPr lang="fa-IR" sz="1100" baseline="0" dirty="0">
                          <a:cs typeface="B Nazanin" pitchFamily="2" charset="-78"/>
                        </a:rPr>
                        <a:t> تفکر فرهنگ گرا که با احیا ، ابقا و نه تخریب مواجه است</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6"/>
                  </a:ext>
                </a:extLst>
              </a:tr>
              <a:tr h="436109">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به وجود آوردن چهره ی مدرن و روحیه</a:t>
                      </a:r>
                      <a:r>
                        <a:rPr lang="fa-IR" sz="1100" baseline="0" dirty="0">
                          <a:cs typeface="B Nazanin" pitchFamily="2" charset="-78"/>
                        </a:rPr>
                        <a:t> ای هماهنگ با شهر های بزرگ جهانی</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07"/>
                  </a:ext>
                </a:extLst>
              </a:tr>
              <a:tr h="311854">
                <a:tc>
                  <a:txBody>
                    <a:bodyPr/>
                    <a:lstStyle/>
                    <a:p>
                      <a:pPr algn="ctr">
                        <a:buFont typeface="Wingdings" pitchFamily="2" charset="2"/>
                        <a:buChar char="v"/>
                      </a:pPr>
                      <a:r>
                        <a:rPr lang="fa-IR" sz="1100" dirty="0">
                          <a:cs typeface="B Nazanin" pitchFamily="2" charset="-78"/>
                        </a:rPr>
                        <a:t> </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کشف</a:t>
                      </a:r>
                      <a:r>
                        <a:rPr lang="fa-IR" sz="1100" baseline="0" dirty="0">
                          <a:cs typeface="B Nazanin" pitchFamily="2" charset="-78"/>
                        </a:rPr>
                        <a:t> و تقویت استخوان بندی قدیم شهر</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400" dirty="0">
                          <a:cs typeface="B Nazanin" pitchFamily="2" charset="-78"/>
                        </a:rPr>
                        <a:t>موضعی - موضوعی</a:t>
                      </a:r>
                      <a:endParaRPr lang="en-US" sz="1400" dirty="0">
                        <a:cs typeface="B Nazanin" pitchFamily="2" charset="-78"/>
                      </a:endParaRPr>
                    </a:p>
                  </a:txBody>
                  <a:tcPr marL="74135" marR="74135" marT="40156" marB="40156"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436109">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تقویت وضعیت اقتصادی و تقلیل عوامل فرساینده کالبدی بافت</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09"/>
                  </a:ext>
                </a:extLst>
              </a:tr>
              <a:tr h="324174">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هماهنگی شکل و فعالیت و فضا</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10"/>
                  </a:ext>
                </a:extLst>
              </a:tr>
              <a:tr h="311854">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فضایی برای</a:t>
                      </a:r>
                      <a:r>
                        <a:rPr lang="fa-IR" sz="1100" baseline="0" dirty="0">
                          <a:cs typeface="B Nazanin" pitchFamily="2" charset="-78"/>
                        </a:rPr>
                        <a:t> تسهیل برخورد های اجتماعی</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400" dirty="0">
                        <a:cs typeface="B Nazanin" pitchFamily="2" charset="-78"/>
                      </a:endParaRPr>
                    </a:p>
                  </a:txBody>
                  <a:tcPr anchor="ctr"/>
                </a:tc>
                <a:extLst>
                  <a:ext uri="{0D108BD9-81ED-4DB2-BD59-A6C34878D82A}">
                    <a16:rowId xmlns:a16="http://schemas.microsoft.com/office/drawing/2014/main" val="10011"/>
                  </a:ext>
                </a:extLst>
              </a:tr>
              <a:tr h="436109">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مورد توجه قرار دادن مسائل بافت کهن با</a:t>
                      </a:r>
                      <a:r>
                        <a:rPr lang="fa-IR" sz="1100" baseline="0" dirty="0">
                          <a:cs typeface="B Nazanin" pitchFamily="2" charset="-78"/>
                        </a:rPr>
                        <a:t> توجه به مسائل کل شهر</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200" dirty="0">
                          <a:cs typeface="B Nazanin" pitchFamily="2" charset="-78"/>
                        </a:rPr>
                        <a:t>روش جامع مرمت شهری</a:t>
                      </a:r>
                      <a:endParaRPr lang="en-US" sz="1200" dirty="0">
                        <a:cs typeface="B Nazanin" pitchFamily="2" charset="-78"/>
                      </a:endParaRPr>
                    </a:p>
                  </a:txBody>
                  <a:tcPr marL="74135" marR="74135" marT="40156" marB="40156"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436109">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حفظ کالبد تاریخی به همراه بهبود محیط شهری</a:t>
                      </a:r>
                      <a:r>
                        <a:rPr lang="fa-IR" sz="1100" baseline="0" dirty="0">
                          <a:cs typeface="B Nazanin" pitchFamily="2" charset="-78"/>
                        </a:rPr>
                        <a:t> و بهبود شرایط زیست</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311854">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احیای بافت های تاریخی از وجوه مختلف</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14"/>
                  </a:ext>
                </a:extLst>
              </a:tr>
              <a:tr h="436109">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Font typeface="Wingdings" pitchFamily="2" charset="2"/>
                        <a:buChar char="ü"/>
                      </a:pP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100" dirty="0">
                          <a:cs typeface="B Nazanin" pitchFamily="2" charset="-78"/>
                        </a:rPr>
                        <a:t>توسعه کالبدی فضایی با توجه به ارتقای ثروت های فرهنگی - تاریخی</a:t>
                      </a:r>
                      <a:endParaRPr lang="en-US" sz="1100" dirty="0">
                        <a:cs typeface="B Nazanin" pitchFamily="2" charset="-78"/>
                      </a:endParaRPr>
                    </a:p>
                  </a:txBody>
                  <a:tcPr marL="74135" marR="74135" marT="40156" marB="401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001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762000"/>
            <a:ext cx="6934200" cy="5509200"/>
          </a:xfrm>
          <a:prstGeom prst="rect">
            <a:avLst/>
          </a:prstGeom>
          <a:noFill/>
          <a:ln>
            <a:solidFill>
              <a:schemeClr val="tx1"/>
            </a:solidFill>
          </a:ln>
        </p:spPr>
        <p:txBody>
          <a:bodyPr wrap="square" rtlCol="0">
            <a:spAutoFit/>
          </a:bodyPr>
          <a:lstStyle/>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r>
              <a:rPr lang="fa-IR" sz="4000" b="1" dirty="0">
                <a:cs typeface="B Compset" pitchFamily="2" charset="-78"/>
              </a:rPr>
              <a:t>مبانی نظری</a:t>
            </a: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fa-IR" sz="3600" b="1" dirty="0">
              <a:cs typeface="B Compset" pitchFamily="2" charset="-78"/>
            </a:endParaRPr>
          </a:p>
          <a:p>
            <a:pPr algn="ctr"/>
            <a:endParaRPr lang="en-US" sz="2400" b="1" dirty="0">
              <a:cs typeface="B Compset" pitchFamily="2" charset="-78"/>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228600"/>
            <a:ext cx="8153400" cy="5955476"/>
          </a:xfrm>
          <a:prstGeom prst="rect">
            <a:avLst/>
          </a:prstGeom>
          <a:noFill/>
          <a:ln>
            <a:solidFill>
              <a:schemeClr val="tx1"/>
            </a:solidFill>
          </a:ln>
        </p:spPr>
        <p:txBody>
          <a:bodyPr wrap="square" rtlCol="0">
            <a:spAutoFit/>
          </a:bodyPr>
          <a:lstStyle/>
          <a:p>
            <a:pPr algn="r" rtl="1">
              <a:lnSpc>
                <a:spcPct val="150000"/>
              </a:lnSpc>
            </a:pPr>
            <a:endParaRPr lang="fa-IR" b="1" dirty="0">
              <a:cs typeface="B Compset" pitchFamily="2" charset="-78"/>
            </a:endParaRPr>
          </a:p>
          <a:p>
            <a:pPr algn="r" rtl="1">
              <a:lnSpc>
                <a:spcPct val="150000"/>
              </a:lnSpc>
            </a:pPr>
            <a:r>
              <a:rPr lang="fa-IR" sz="2000" b="1" dirty="0">
                <a:cs typeface="B Compset" pitchFamily="2" charset="-78"/>
              </a:rPr>
              <a:t>تجزیه و تحلیل جداول:</a:t>
            </a:r>
          </a:p>
          <a:p>
            <a:pPr algn="just" rtl="1">
              <a:lnSpc>
                <a:spcPct val="150000"/>
              </a:lnSpc>
            </a:pPr>
            <a:endParaRPr lang="fa-IR" dirty="0">
              <a:cs typeface="B Compset" pitchFamily="2" charset="-78"/>
            </a:endParaRPr>
          </a:p>
          <a:p>
            <a:pPr algn="just" rtl="1">
              <a:lnSpc>
                <a:spcPct val="150000"/>
              </a:lnSpc>
            </a:pPr>
            <a:r>
              <a:rPr lang="fa-IR" dirty="0">
                <a:cs typeface="B Compset" pitchFamily="2" charset="-78"/>
              </a:rPr>
              <a:t>1. بررسی روند تاریخی روش های مداخله در ایران بیانگر درصد بالای اختصاص روش حفاظتی – بهداشتی در سیاست های مداخله در بافت های شهری می باشد. البته این روند در دوره های اخیر به سمت روش های حفاظتی – تزیینی و حتی گاهی روش های بازسازی شهری متمایل شده است. لازم به ذکر است در انتخاب روش های مداخله در بافت های کهن استفاده از تجربیات جهانی می تواند را ه های جدیدی برای مداخله در بافت ، متناسب با شهر های ایرانی ، تعریف کند.</a:t>
            </a:r>
          </a:p>
          <a:p>
            <a:pPr algn="just" rtl="1">
              <a:lnSpc>
                <a:spcPct val="150000"/>
              </a:lnSpc>
            </a:pPr>
            <a:endParaRPr lang="fa-IR" dirty="0">
              <a:cs typeface="B Compset" pitchFamily="2" charset="-78"/>
            </a:endParaRPr>
          </a:p>
          <a:p>
            <a:pPr algn="just" rtl="1">
              <a:lnSpc>
                <a:spcPct val="150000"/>
              </a:lnSpc>
            </a:pPr>
            <a:r>
              <a:rPr lang="fa-IR" dirty="0">
                <a:cs typeface="B Compset" pitchFamily="2" charset="-78"/>
              </a:rPr>
              <a:t>2. روش های مداخله موضعی- موضوعی به صورت موفقیت آمیز در شهر یزد اجرا شده است و علاوه بر مسائل کالبدی ، مسائل فرهنگی-اجتماعی نیز در نظر گرفته شده است، اما به دلیل عدم قدرت دستگاههای  اجرایی ودید سوداگرانه اقتصادی به این بافتها در سایر شهرهای ایران اجرا نشده است.</a:t>
            </a:r>
          </a:p>
          <a:p>
            <a:pPr algn="just" rtl="1">
              <a:lnSpc>
                <a:spcPct val="150000"/>
              </a:lnSpc>
            </a:pPr>
            <a:endParaRPr lang="fa-IR" dirty="0">
              <a:cs typeface="B Compset" pitchFamily="2" charset="-78"/>
            </a:endParaRPr>
          </a:p>
          <a:p>
            <a:pPr algn="ctr" rtl="1">
              <a:lnSpc>
                <a:spcPct val="150000"/>
              </a:lnSpc>
            </a:pPr>
            <a:endParaRPr lang="fa-IR" dirty="0">
              <a:cs typeface="B Compset" pitchFamily="2" charset="-7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228600"/>
            <a:ext cx="8153400" cy="6444000"/>
          </a:xfrm>
          <a:prstGeom prst="rect">
            <a:avLst/>
          </a:prstGeom>
          <a:noFill/>
          <a:ln>
            <a:solidFill>
              <a:schemeClr val="tx1"/>
            </a:solidFill>
          </a:ln>
        </p:spPr>
        <p:txBody>
          <a:bodyPr wrap="square" rtlCol="0">
            <a:spAutoFit/>
          </a:bodyPr>
          <a:lstStyle/>
          <a:p>
            <a:pPr algn="r" rtl="1">
              <a:lnSpc>
                <a:spcPct val="150000"/>
              </a:lnSpc>
            </a:pPr>
            <a:endParaRPr lang="fa-IR" b="1" dirty="0">
              <a:cs typeface="B Compset" pitchFamily="2" charset="-78"/>
            </a:endParaRPr>
          </a:p>
          <a:p>
            <a:pPr algn="r" rtl="1">
              <a:lnSpc>
                <a:spcPct val="150000"/>
              </a:lnSpc>
            </a:pPr>
            <a:r>
              <a:rPr lang="fa-IR" sz="2000" b="1" dirty="0">
                <a:cs typeface="B Compset" pitchFamily="2" charset="-78"/>
              </a:rPr>
              <a:t>تجزیه و تحلیل جداول:</a:t>
            </a:r>
          </a:p>
          <a:p>
            <a:pPr algn="just" rtl="1">
              <a:lnSpc>
                <a:spcPct val="150000"/>
              </a:lnSpc>
            </a:pPr>
            <a:endParaRPr lang="fa-IR" dirty="0">
              <a:cs typeface="B Compset" pitchFamily="2" charset="-78"/>
            </a:endParaRPr>
          </a:p>
          <a:p>
            <a:pPr algn="just" rtl="1">
              <a:lnSpc>
                <a:spcPct val="150000"/>
              </a:lnSpc>
            </a:pPr>
            <a:r>
              <a:rPr lang="fa-IR" dirty="0">
                <a:cs typeface="B Compset" pitchFamily="2" charset="-78"/>
              </a:rPr>
              <a:t>3. گونه ای مداخله در بافت های دارای میراث شهری ؛ خصوصا در بافت های تاریخی و باستانی؛ بیشتر ابعاد بهسازی و نوسازی را در بر می گیرد. این بدین معنا است که وفاداری به گذشته در آنها بسیار حائز اهمیت می باشد و با توجه به ارزش بافت با نوعی از انعطاف پذیری می تواند همراه باشد که باعث افزایش کارایی و بهره وری و بازگرداندن حیات به بافت شهری می شود.</a:t>
            </a:r>
          </a:p>
          <a:p>
            <a:pPr algn="just" rtl="1">
              <a:lnSpc>
                <a:spcPct val="150000"/>
              </a:lnSpc>
            </a:pPr>
            <a:endParaRPr lang="fa-IR" dirty="0">
              <a:cs typeface="B Compset" pitchFamily="2" charset="-78"/>
            </a:endParaRPr>
          </a:p>
          <a:p>
            <a:pPr algn="just" rtl="1">
              <a:lnSpc>
                <a:spcPct val="150000"/>
              </a:lnSpc>
            </a:pPr>
            <a:r>
              <a:rPr lang="fa-IR" dirty="0">
                <a:cs typeface="B Compset" pitchFamily="2" charset="-78"/>
              </a:rPr>
              <a:t>4. گونه مداخله در بافت های دوره پهلوی اول و دوم با توجه به کیفیت آن طیف وسیعی از گونه های مداخله را می پذیرد.</a:t>
            </a:r>
          </a:p>
          <a:p>
            <a:pPr algn="ctr" rtl="1">
              <a:lnSpc>
                <a:spcPct val="150000"/>
              </a:lnSpc>
            </a:pPr>
            <a:endParaRPr lang="fa-IR" dirty="0">
              <a:cs typeface="B Compset" pitchFamily="2" charset="-78"/>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228600"/>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تحلیل ها و نتایج:</a:t>
            </a:r>
          </a:p>
          <a:p>
            <a:pPr algn="r" rtl="1">
              <a:lnSpc>
                <a:spcPct val="150000"/>
              </a:lnSpc>
            </a:pPr>
            <a:r>
              <a:rPr lang="fa-IR" dirty="0">
                <a:cs typeface="B Compset" pitchFamily="2" charset="-78"/>
              </a:rPr>
              <a:t>انتقاد های وارد بر اغلب طرح های جامع که در این دوره تهیه شد ، از دیدگاه برخورد به مراکز تاریخی شهر ها می توان به این قرار برشمرد:</a:t>
            </a:r>
          </a:p>
          <a:p>
            <a:pPr algn="r">
              <a:lnSpc>
                <a:spcPct val="150000"/>
              </a:lnSpc>
            </a:pPr>
            <a:endParaRPr lang="fa-IR" dirty="0">
              <a:cs typeface="B Compset" pitchFamily="2" charset="-78"/>
            </a:endParaRPr>
          </a:p>
          <a:p>
            <a:pPr algn="r" rtl="1">
              <a:lnSpc>
                <a:spcPct val="150000"/>
              </a:lnSpc>
              <a:buFont typeface="Wingdings" pitchFamily="2" charset="2"/>
              <a:buChar char="Ø"/>
            </a:pPr>
            <a:r>
              <a:rPr lang="fa-IR" dirty="0">
                <a:cs typeface="B Compset" pitchFamily="2" charset="-78"/>
              </a:rPr>
              <a:t> بی توجهی به ساختار کالبدی شهر موجود و چگونگی یکپارچگی آن و تضعیف بخش های قدیمی در مقابل توسعه جدید.</a:t>
            </a:r>
          </a:p>
          <a:p>
            <a:pPr algn="r" rtl="1">
              <a:lnSpc>
                <a:spcPct val="150000"/>
              </a:lnSpc>
              <a:buFont typeface="Wingdings" pitchFamily="2" charset="2"/>
              <a:buChar char="Ø"/>
            </a:pPr>
            <a:r>
              <a:rPr lang="fa-IR" dirty="0">
                <a:cs typeface="B Compset" pitchFamily="2" charset="-78"/>
              </a:rPr>
              <a:t> بی توجهی به ویژگی های فرهنگی اجتماعی و ساحتار محلات قدیمی</a:t>
            </a:r>
          </a:p>
          <a:p>
            <a:pPr algn="r" rtl="1">
              <a:lnSpc>
                <a:spcPct val="150000"/>
              </a:lnSpc>
              <a:buFont typeface="Wingdings" pitchFamily="2" charset="2"/>
              <a:buChar char="Ø"/>
            </a:pPr>
            <a:r>
              <a:rPr lang="fa-IR" dirty="0">
                <a:cs typeface="B Compset" pitchFamily="2" charset="-78"/>
              </a:rPr>
              <a:t> بی توجهی به عناصر و اجزای ساختاری بافت موجود و حفظ پیوند بین آنها</a:t>
            </a:r>
          </a:p>
          <a:p>
            <a:pPr algn="r" rtl="1">
              <a:lnSpc>
                <a:spcPct val="150000"/>
              </a:lnSpc>
              <a:buFont typeface="Wingdings" pitchFamily="2" charset="2"/>
              <a:buChar char="Ø"/>
            </a:pPr>
            <a:r>
              <a:rPr lang="fa-IR" dirty="0">
                <a:cs typeface="B Compset" pitchFamily="2" charset="-78"/>
              </a:rPr>
              <a:t> بی توجهی به برنامه ریزی های مالی و امکان پذیری بهسازی و ساماندهی بافت قدیم</a:t>
            </a:r>
          </a:p>
          <a:p>
            <a:pPr algn="r" rtl="1">
              <a:lnSpc>
                <a:spcPct val="150000"/>
              </a:lnSpc>
              <a:buFont typeface="Wingdings" pitchFamily="2" charset="2"/>
              <a:buChar char="Ø"/>
            </a:pPr>
            <a:r>
              <a:rPr lang="fa-IR" dirty="0">
                <a:cs typeface="B Compset" pitchFamily="2" charset="-78"/>
              </a:rPr>
              <a:t> اولویت دادن به دسترسی سواره بدون توجه به حجم اتومبیل و نیاز های موجود در الگوهای تجویز شده</a:t>
            </a:r>
          </a:p>
          <a:p>
            <a:pPr algn="r" rtl="1">
              <a:lnSpc>
                <a:spcPct val="150000"/>
              </a:lnSpc>
              <a:buFont typeface="Wingdings" pitchFamily="2" charset="2"/>
              <a:buChar char="Ø"/>
            </a:pPr>
            <a:r>
              <a:rPr lang="fa-IR" dirty="0">
                <a:cs typeface="B Compset" pitchFamily="2" charset="-78"/>
              </a:rPr>
              <a:t> عدم حضور دستگاه نظارت و تبدیل طرح ها به ابزاری جهت سود جویی که نتیجه  آن تخلیه بافت های قدیمی از ساکنان بومی و جایگزین شدن انها با افراد فقیر و غیر بومی و تشدید فرسودگی آنها بود. از جمله این طرح ها، به طرح جامع سمنان می توان اشاره کرد.</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72966" y="228600"/>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تحلیل ها و نتایج:</a:t>
            </a:r>
          </a:p>
          <a:p>
            <a:pPr algn="r" rtl="1">
              <a:lnSpc>
                <a:spcPct val="150000"/>
              </a:lnSpc>
              <a:buFont typeface="Wingdings" pitchFamily="2" charset="2"/>
              <a:buChar char="ü"/>
            </a:pPr>
            <a:r>
              <a:rPr lang="fa-IR" dirty="0">
                <a:cs typeface="B Compset" pitchFamily="2" charset="-78"/>
              </a:rPr>
              <a:t>از جمله ضعف طرح های روان بخشی که در سال 1363 تهیه شدند به این موارد می توان اشاره کرد:</a:t>
            </a:r>
          </a:p>
          <a:p>
            <a:pPr algn="r" rtl="1">
              <a:lnSpc>
                <a:spcPct val="150000"/>
              </a:lnSpc>
            </a:pPr>
            <a:endParaRPr lang="fa-IR" dirty="0">
              <a:cs typeface="B Compset" pitchFamily="2" charset="-78"/>
            </a:endParaRPr>
          </a:p>
          <a:p>
            <a:pPr algn="r" rtl="1">
              <a:lnSpc>
                <a:spcPct val="150000"/>
              </a:lnSpc>
              <a:buFont typeface="Wingdings" pitchFamily="2" charset="2"/>
              <a:buChar char="Ø"/>
            </a:pPr>
            <a:r>
              <a:rPr lang="fa-IR" dirty="0">
                <a:cs typeface="B Compset" pitchFamily="2" charset="-78"/>
              </a:rPr>
              <a:t>این طرح ها مشکلات عمده بافت های شهری را فقدان دسترسی سواره و عمدتا کالبدی می دانستند.</a:t>
            </a:r>
          </a:p>
          <a:p>
            <a:pPr algn="r" rtl="1">
              <a:lnSpc>
                <a:spcPct val="150000"/>
              </a:lnSpc>
              <a:buFont typeface="Wingdings" pitchFamily="2" charset="2"/>
              <a:buChar char="Ø"/>
            </a:pPr>
            <a:r>
              <a:rPr lang="fa-IR" dirty="0">
                <a:cs typeface="B Compset" pitchFamily="2" charset="-78"/>
              </a:rPr>
              <a:t> به علت فقدان مبانی نظری و راهبردی مشخص جهت مواجهه با بافت های تاریخی، این اقدامات عملا از حد کف سازی و جداره سازی و تامین بخشی از تاسیسات فراتر نرفت.</a:t>
            </a:r>
          </a:p>
          <a:p>
            <a:pPr algn="r" rtl="1">
              <a:lnSpc>
                <a:spcPct val="150000"/>
              </a:lnSpc>
              <a:buFont typeface="Wingdings" pitchFamily="2" charset="2"/>
              <a:buChar char="ü"/>
            </a:pPr>
            <a:r>
              <a:rPr lang="fa-IR" dirty="0">
                <a:cs typeface="B Compset" pitchFamily="2" charset="-78"/>
              </a:rPr>
              <a:t> نکته مهمی که لازم است در اینجا بدان اشاره شود این است که توسعه و تحول بافت قدیم در ارتباط با کل شهر باید در نظر گرفته شود تا گسست فضایی در تداوم بافت جدید و قدیم پیش </a:t>
            </a:r>
          </a:p>
          <a:p>
            <a:pPr algn="r" rtl="1">
              <a:lnSpc>
                <a:spcPct val="150000"/>
              </a:lnSpc>
            </a:pPr>
            <a:r>
              <a:rPr lang="fa-IR" dirty="0">
                <a:cs typeface="B Compset" pitchFamily="2" charset="-78"/>
              </a:rPr>
              <a:t>نیاید.</a:t>
            </a:r>
          </a:p>
          <a:p>
            <a:pPr algn="r" rtl="1">
              <a:lnSpc>
                <a:spcPct val="150000"/>
              </a:lnSpc>
              <a:buFont typeface="Wingdings" pitchFamily="2" charset="2"/>
              <a:buChar char="ü"/>
            </a:pPr>
            <a:r>
              <a:rPr lang="fa-IR" dirty="0">
                <a:cs typeface="B Compset" pitchFamily="2" charset="-78"/>
              </a:rPr>
              <a:t>مداخله در بافت های شهری در زمان پهلوی اول، نه برپایه ی ضرورت های واقعی بلکه بدون توجه به ویژگی های فرهنگی اجتماعی و اقتصادی جامعه آن روز ایران، صرفا در پی ایجاد موج نو گرایی و تجدد طلبی و با تقلید از الگو های شهر های اروپایی انجام شد. </a:t>
            </a:r>
          </a:p>
          <a:p>
            <a:pPr algn="r" rtl="1">
              <a:lnSpc>
                <a:spcPct val="150000"/>
              </a:lnSpc>
            </a:pPr>
            <a:endParaRPr lang="fa-IR" dirty="0">
              <a:cs typeface="B Compset" pitchFamily="2" charset="-7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185400"/>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ctr" rtl="1">
              <a:lnSpc>
                <a:spcPct val="150000"/>
              </a:lnSpc>
            </a:pPr>
            <a:endParaRPr lang="fa-IR" sz="2400" b="1" dirty="0">
              <a:cs typeface="B Compset" pitchFamily="2" charset="-78"/>
            </a:endParaRPr>
          </a:p>
          <a:p>
            <a:pPr algn="r" rtl="1">
              <a:lnSpc>
                <a:spcPct val="150000"/>
              </a:lnSpc>
            </a:pPr>
            <a:r>
              <a:rPr lang="fa-IR" b="1" dirty="0">
                <a:cs typeface="B Compset" pitchFamily="2" charset="-78"/>
              </a:rPr>
              <a:t>دو پیامد اساسی تجربه های بهسازی و نوسازی در ایران شامل موارد زیر است:</a:t>
            </a:r>
          </a:p>
          <a:p>
            <a:pPr algn="r" rtl="1">
              <a:lnSpc>
                <a:spcPct val="150000"/>
              </a:lnSpc>
            </a:pPr>
            <a:r>
              <a:rPr lang="fa-IR" dirty="0">
                <a:cs typeface="B Compset" pitchFamily="2" charset="-78"/>
              </a:rPr>
              <a:t>1. خواسته های سود آور، به نفع حفاظت از ثروت های فرهنگی – تاریخی شهر ها و روستا ها</a:t>
            </a:r>
          </a:p>
          <a:p>
            <a:pPr algn="r" rtl="1">
              <a:lnSpc>
                <a:spcPct val="150000"/>
              </a:lnSpc>
            </a:pPr>
            <a:r>
              <a:rPr lang="fa-IR" dirty="0">
                <a:cs typeface="B Compset" pitchFamily="2" charset="-78"/>
              </a:rPr>
              <a:t>2. خواسته های زیانبار ، که گاه آشکارا و گاه پنهان ، بنا ها و محوطه های تاریخی شهر را به مثابه کالایی از جنس عرصه و اعیان می نگرد و مطالبه می کند.</a:t>
            </a:r>
          </a:p>
          <a:p>
            <a:pPr algn="just" rtl="1">
              <a:lnSpc>
                <a:spcPct val="150000"/>
              </a:lnSpc>
              <a:buFont typeface="Wingdings" pitchFamily="2" charset="2"/>
              <a:buChar char="ü"/>
            </a:pPr>
            <a:r>
              <a:rPr lang="fa-IR" dirty="0">
                <a:cs typeface="B Compset" pitchFamily="2" charset="-78"/>
              </a:rPr>
              <a:t>کار مرمت محدود به عملیات حفاظتی، به خاطر ویژگی های شکلی تک آثار معماری یا تک محیط ها نیست، بلکه حفاظت ویژگی های کل ساز و کار شهری را نیز در بر می گیرد.</a:t>
            </a:r>
          </a:p>
          <a:p>
            <a:pPr algn="just" rtl="1">
              <a:lnSpc>
                <a:spcPct val="150000"/>
              </a:lnSpc>
              <a:buFont typeface="Wingdings" pitchFamily="2" charset="2"/>
              <a:buChar char="ü"/>
            </a:pPr>
            <a:r>
              <a:rPr lang="fa-IR" dirty="0">
                <a:cs typeface="B Compset" pitchFamily="2" charset="-78"/>
              </a:rPr>
              <a:t>معابر احداث شده به خصوص در زمان پهلوی اول و دوم در اکثر شهر ها ، بازار را که اصلی ترین عنصر ساختار موجود و غالبا ستون فقرات آن محسوب می شد، گسست. این نوع دخالت را در اکثر شهر های تاریخی از جمله شیراز ، اصفهان، یزد، همدان، اردبیل، سمنان و... می توان مشاهده کرد.</a:t>
            </a:r>
          </a:p>
          <a:p>
            <a:pPr algn="ctr" rtl="1">
              <a:lnSpc>
                <a:spcPct val="150000"/>
              </a:lnSpc>
            </a:pPr>
            <a:endParaRPr lang="fa-IR" sz="2400" b="1" dirty="0">
              <a:cs typeface="B Compset" pitchFamily="2" charset="-7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166092"/>
            <a:ext cx="8153400" cy="6463308"/>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r" rtl="1">
              <a:lnSpc>
                <a:spcPct val="150000"/>
              </a:lnSpc>
              <a:buFont typeface="Wingdings" pitchFamily="2" charset="2"/>
              <a:buChar char="ü"/>
            </a:pPr>
            <a:r>
              <a:rPr lang="fa-IR" dirty="0">
                <a:cs typeface="B Compset" pitchFamily="2" charset="-78"/>
              </a:rPr>
              <a:t>دلایل نرسیدن برنامه پنج ساله دوم به اهداف و نتایج از پیش تعیین شده :</a:t>
            </a:r>
          </a:p>
          <a:p>
            <a:pPr marL="342900" indent="-342900" algn="r" rtl="1">
              <a:lnSpc>
                <a:spcPct val="150000"/>
              </a:lnSpc>
            </a:pPr>
            <a:r>
              <a:rPr lang="fa-IR" dirty="0">
                <a:cs typeface="B Compset" pitchFamily="2" charset="-78"/>
              </a:rPr>
              <a:t>1. فقدان مبانی نظری روشن در خصوص مداخله در بافت های تاریخی</a:t>
            </a:r>
          </a:p>
          <a:p>
            <a:pPr marL="342900" indent="-342900" algn="r" rtl="1">
              <a:lnSpc>
                <a:spcPct val="150000"/>
              </a:lnSpc>
            </a:pPr>
            <a:r>
              <a:rPr lang="fa-IR" dirty="0">
                <a:cs typeface="B Compset" pitchFamily="2" charset="-78"/>
              </a:rPr>
              <a:t>2. عدم توجه به جذب مشارکت های مردمی و بخش خصوصی نسبت به سرمایه گذاری و نوسازی ، و تکیه بر اعتبارات دولتی </a:t>
            </a:r>
          </a:p>
          <a:p>
            <a:pPr marL="342900" indent="-342900" algn="r" rtl="1">
              <a:lnSpc>
                <a:spcPct val="150000"/>
              </a:lnSpc>
            </a:pPr>
            <a:r>
              <a:rPr lang="fa-IR" dirty="0">
                <a:cs typeface="B Compset" pitchFamily="2" charset="-78"/>
              </a:rPr>
              <a:t>3. عدم توجه به ویژگی های فرهنگی – اجتماعی بافت و محلات و در نتیجه گزینش ناصحیح نقاط مداخله. </a:t>
            </a:r>
          </a:p>
          <a:p>
            <a:pPr algn="just" rtl="1">
              <a:lnSpc>
                <a:spcPct val="150000"/>
              </a:lnSpc>
            </a:pPr>
            <a:r>
              <a:rPr lang="fa-IR" dirty="0">
                <a:cs typeface="B Compset" pitchFamily="2" charset="-78"/>
              </a:rPr>
              <a:t>4. تملک های پراکنده و تخریب پلاک های تملیک شده که این امر علاوه بر ایجاد نقاط کور و نا امن در دل بافت، به ایجاد ویرانه هایی منجر شد که امکان تهیه طرح های منسجم و مناسب را با دشواری مواجه کرد. از سوی دیگر به دلیل ایجاد مسائل اجتماعی به افت منزلت بافت انجامید.</a:t>
            </a:r>
          </a:p>
          <a:p>
            <a:pPr algn="just" rtl="1">
              <a:lnSpc>
                <a:spcPct val="150000"/>
              </a:lnSpc>
            </a:pPr>
            <a:r>
              <a:rPr lang="fa-IR" dirty="0">
                <a:cs typeface="B Compset" pitchFamily="2" charset="-78"/>
              </a:rPr>
              <a:t>5. تجمیع پلاک ها در سطح وسیع (عمدتا 1 الی 5 هکتار) که از راهکار های طرح های یاد شده بود و نیازمند سرمایه گذاری های وسیع بود.</a:t>
            </a:r>
          </a:p>
          <a:p>
            <a:pPr algn="just" rtl="1">
              <a:lnSpc>
                <a:spcPct val="150000"/>
              </a:lnSpc>
            </a:pPr>
            <a:r>
              <a:rPr lang="fa-IR" dirty="0">
                <a:cs typeface="B Compset" pitchFamily="2" charset="-78"/>
              </a:rPr>
              <a:t>6. کند شدن و توقف اقدام های اجرایی، به دلیل کاهش و فقدان اعتبارات دولتی پیش بینی شده.</a:t>
            </a:r>
          </a:p>
          <a:p>
            <a:pPr algn="just" rtl="1">
              <a:lnSpc>
                <a:spcPct val="150000"/>
              </a:lnSpc>
            </a:pPr>
            <a:r>
              <a:rPr lang="fa-IR" dirty="0">
                <a:cs typeface="B Compset" pitchFamily="2" charset="-78"/>
              </a:rPr>
              <a:t>7. شتاب گرفتن روند نزولی ارزش زمین و ساختمان در بخش های مورد مداخله ، به دلیل توقف اقدام های اجرایی و موارد ذکر شده در بند4.</a:t>
            </a:r>
          </a:p>
          <a:p>
            <a:pPr algn="just" rtl="1">
              <a:lnSpc>
                <a:spcPct val="150000"/>
              </a:lnSpc>
            </a:pPr>
            <a:r>
              <a:rPr lang="fa-IR" dirty="0">
                <a:cs typeface="B Compset" pitchFamily="2" charset="-78"/>
              </a:rPr>
              <a:t>8. ناقض آشکار شیوه و مقیاس مداخله با ویژگی های ارزشی  و ساختاری بافت.</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245834"/>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just" rtl="1">
              <a:lnSpc>
                <a:spcPct val="150000"/>
              </a:lnSpc>
              <a:buFont typeface="Wingdings" pitchFamily="2" charset="2"/>
              <a:buChar char="ü"/>
            </a:pPr>
            <a:r>
              <a:rPr lang="fa-IR" dirty="0">
                <a:cs typeface="B Compset" pitchFamily="2" charset="-78"/>
              </a:rPr>
              <a:t> استفاده از سیاست های تملک، تجمیع و نوسازی شهری در سطح وسیع منجر به ناکارآمدی طرح می شود.طرح هایی مانند طرح نوسازی بافت اطراف حرم در مشهد نمونه هایی از این قبیل هستند.</a:t>
            </a:r>
          </a:p>
          <a:p>
            <a:pPr algn="just" rtl="1">
              <a:lnSpc>
                <a:spcPct val="150000"/>
              </a:lnSpc>
              <a:buFont typeface="Wingdings" pitchFamily="2" charset="2"/>
              <a:buChar char="ü"/>
            </a:pPr>
            <a:r>
              <a:rPr lang="fa-IR" dirty="0">
                <a:cs typeface="B Compset" pitchFamily="2" charset="-78"/>
              </a:rPr>
              <a:t> بهره وری مثبت از فضا های ساخته شده به شکلی فعال و از طریق تامین نیاز های اولیه و ایجاد نیاز های زیستی برابر برای ساکنان هسته قدیمی و ساکنان سطوح نوساز شهر از فرسودگی بیشتر بافت جلوگیری و سبب ارقای کیفیت بافت تاریخی می شود.</a:t>
            </a:r>
          </a:p>
          <a:p>
            <a:pPr algn="just" rtl="1">
              <a:lnSpc>
                <a:spcPct val="150000"/>
              </a:lnSpc>
              <a:buFont typeface="Wingdings" pitchFamily="2" charset="2"/>
              <a:buChar char="ü"/>
            </a:pPr>
            <a:r>
              <a:rPr lang="fa-IR" dirty="0">
                <a:cs typeface="B Compset" pitchFamily="2" charset="-78"/>
              </a:rPr>
              <a:t> طرح ” محور های فرهنگی و تاریخی“ به دلیل توجه بیش از اندازه به حفاظت ظاهری یا موزه ای و وضع قوانین سختگیرانه برای بنا های موجود با شکست مواجه شد. بنابراین در ارائه طرح باید حدی از تعادل را در نظر گرفت. </a:t>
            </a:r>
          </a:p>
          <a:p>
            <a:pPr algn="just" rtl="1">
              <a:lnSpc>
                <a:spcPct val="150000"/>
              </a:lnSpc>
              <a:buFont typeface="Wingdings" pitchFamily="2" charset="2"/>
              <a:buChar char="ü"/>
            </a:pPr>
            <a:r>
              <a:rPr lang="fa-IR" dirty="0">
                <a:cs typeface="B Compset" pitchFamily="2" charset="-78"/>
              </a:rPr>
              <a:t> تجربیات گذشته (طرح جامع, طرح روانبخشی و ...) بیانگر این مطلب است که پیش از انتخاب یک شیوه مداخله ، ارزش یابی دقیق ارزش های بافت و توجه به ارتباطات فضایی محیط در اولویت قرار دارد.</a:t>
            </a:r>
          </a:p>
          <a:p>
            <a:pPr algn="just" rtl="1">
              <a:lnSpc>
                <a:spcPct val="150000"/>
              </a:lnSpc>
              <a:buFont typeface="Wingdings" pitchFamily="2" charset="2"/>
              <a:buChar char="ü"/>
            </a:pPr>
            <a:r>
              <a:rPr lang="fa-IR" dirty="0">
                <a:cs typeface="B Compset" pitchFamily="2" charset="-78"/>
              </a:rPr>
              <a:t> بهتر است خیابان کشی ها با توجه به ساختار فضایی صورت بگیرد. جداشدن مجموعه بازار و دو میدان و تکیه امیر چخماق و شاه طهماسب یزد با سه خیابان امام، قیام، سید گل سرخ و همچنین عبور خیابان امام از میان بافت تاریخی سمنان از جمله اقدامات نادرست شهر سازی در این دوره است که به متلاشی شدن ساخت فضایی مراکز این دو شهر تاریخی منجر شده است.</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152400"/>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just" rtl="1">
              <a:lnSpc>
                <a:spcPct val="150000"/>
              </a:lnSpc>
              <a:buFont typeface="Wingdings" pitchFamily="2" charset="2"/>
              <a:buChar char="ü"/>
            </a:pPr>
            <a:r>
              <a:rPr lang="fa-IR" dirty="0">
                <a:cs typeface="B Compset" pitchFamily="2" charset="-78"/>
              </a:rPr>
              <a:t>اندیشه های اقتدار گرایانه، همواره به نفع توسعه ، به تخریب بافت های با ارزش شهری پرداخته اند. مانند دوران پهلوی اول یا برخی از پروژه های شهری معاصر مانند طرح نواب یا طرح حرم تا حرم . </a:t>
            </a:r>
          </a:p>
          <a:p>
            <a:pPr algn="just" rtl="1">
              <a:lnSpc>
                <a:spcPct val="150000"/>
              </a:lnSpc>
              <a:buFont typeface="Wingdings" pitchFamily="2" charset="2"/>
              <a:buChar char="ü"/>
            </a:pPr>
            <a:r>
              <a:rPr lang="fa-IR" dirty="0">
                <a:cs typeface="B Compset" pitchFamily="2" charset="-78"/>
              </a:rPr>
              <a:t>تجارب مرمت شهری معاصر ایران گویای آن است که توسعه شتابزده بدون در نظر گرفتن اندیشه های حفاظتی آسیب های فراوانی را بر بافت های با ارزش شهرهای تاریخی ایران تحمیل کرده است. از این رو به نظر می رسد.</a:t>
            </a:r>
          </a:p>
          <a:p>
            <a:pPr algn="just" rtl="1">
              <a:lnSpc>
                <a:spcPct val="150000"/>
              </a:lnSpc>
              <a:buFont typeface="Wingdings" pitchFamily="2" charset="2"/>
              <a:buChar char="ü"/>
            </a:pPr>
            <a:r>
              <a:rPr lang="fa-IR" dirty="0">
                <a:cs typeface="B Compset" pitchFamily="2" charset="-78"/>
              </a:rPr>
              <a:t> حفاظت محض یا حفاظت موزه ای نیز باعث کاهش کیفیت زندگی این بافت ها می شود .برا ساس چنین رویکردی ، اجازه هرگونه دخالت و طراحی در بافت های با ارزش از شهروندان سلب می شود.. از این رو پیشنهاد می شود تا در بافت های با ارزش شهر های تاریخی ایران از شیوه های تلفیقی و رویکرد های تعاملی میان حفاظت و توسعه استفاده شود. ” حفاظت مبتنی بر توسعه“ راه حل پیشنهادی برای پاسخگویی به این مساله خواهد بود.</a:t>
            </a:r>
          </a:p>
          <a:p>
            <a:pPr algn="just" rtl="1">
              <a:lnSpc>
                <a:spcPct val="150000"/>
              </a:lnSpc>
              <a:buFont typeface="Wingdings" pitchFamily="2" charset="2"/>
              <a:buChar char="ü"/>
            </a:pPr>
            <a:r>
              <a:rPr lang="fa-IR" dirty="0">
                <a:cs typeface="B Compset" pitchFamily="2" charset="-78"/>
              </a:rPr>
              <a:t>با توجه به عدم موفقیت رویکرد های مبتنی بر توسعه محض به نظر می رسد رویکرد هایی نظیر ” توسعه مبتنی بر حفاظت“ تنها گزینه ی قابل پیگیری در بافت های باارزش شهر های تاریخی ایران می باشد.</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152400"/>
            <a:ext cx="8153400" cy="6408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just" rtl="1">
              <a:lnSpc>
                <a:spcPct val="150000"/>
              </a:lnSpc>
              <a:buFont typeface="Wingdings" pitchFamily="2" charset="2"/>
              <a:buChar char="ü"/>
            </a:pPr>
            <a:r>
              <a:rPr lang="fa-IR" dirty="0">
                <a:cs typeface="B Compset" pitchFamily="2" charset="-78"/>
              </a:rPr>
              <a:t> پاکسازی بناهای باارزش در بسیاری از موارد همراه با تخریب ساختار فضایی انجام شده است که این امر موجب مخدوش شدن درک مردم از فضاهای شهری می شود.</a:t>
            </a:r>
          </a:p>
          <a:p>
            <a:pPr algn="just" rtl="1">
              <a:lnSpc>
                <a:spcPct val="150000"/>
              </a:lnSpc>
              <a:buFont typeface="Wingdings" pitchFamily="2" charset="2"/>
              <a:buChar char="ü"/>
            </a:pPr>
            <a:r>
              <a:rPr lang="fa-IR" dirty="0">
                <a:cs typeface="B Compset" pitchFamily="2" charset="-78"/>
              </a:rPr>
              <a:t>عدم اختیار شهرداریها برای نظارت بر عملیات ساختمانی و شهرسازی اطراف شهر باعث می شد که شهر بدون هیچ نظارتی گسترش پیدا کند و هر چند سال یک بار شهرداری ناگزیر می شد که محله های ناهماهنگ و بی قواره احداث شده را به محدوده خدماتی اضافه کند. این امر موجب گسست روز افزون بافت جدید و قدیم و کاهش کیفیت زندگی در این بافت ها شد. مانند تجربه ی شهر سمنان و توسعه بیرویه آن به سمت شمال.</a:t>
            </a:r>
          </a:p>
          <a:p>
            <a:pPr algn="just" rtl="1">
              <a:lnSpc>
                <a:spcPct val="150000"/>
              </a:lnSpc>
              <a:buFont typeface="Wingdings" pitchFamily="2" charset="2"/>
              <a:buChar char="ü"/>
            </a:pPr>
            <a:r>
              <a:rPr lang="fa-IR" dirty="0">
                <a:cs typeface="B Compset" pitchFamily="2" charset="-78"/>
              </a:rPr>
              <a:t>در اولویت قرار گرفتن صنعت گردشگری در برنامه های توسعه و توجه برنامه های سوم و چهارم توسعه به بافت های با ارزش شهری و قرار گرفتن برنامه های حفاظتی در برنامه کار گروه شهرسازی و معماری شورای برنامه ریزی و توسعه استان ها ، اقدامی امید بخش در جهت افزایش تعامل حفاظت و توسعه در آینده شهر های تاریخی ایران است. البته به شرط آنکه تصمیم های شتاب زده موجب کم رنگ شدن سهم این رویکرد تعاملی نشود.</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228600"/>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just" rtl="1">
              <a:lnSpc>
                <a:spcPct val="150000"/>
              </a:lnSpc>
              <a:buFont typeface="Wingdings" pitchFamily="2" charset="2"/>
              <a:buChar char="ü"/>
            </a:pPr>
            <a:r>
              <a:rPr lang="fa-IR" dirty="0">
                <a:cs typeface="B Compset" pitchFamily="2" charset="-78"/>
              </a:rPr>
              <a:t>برای احیای موفق بافت ها نگرشی جامع شامل  ابعاد اجتماعی و اقتصادی نیز ضروری است. به عنوان مثال عدم اختیار در سیاست گذاری های اقتصادی و اجتماعی در طرح سمنان موجب شد با وجود هدف باززنده سازی بازار در این طرح، با ایجاد مجموعه ی تجاری در میدان معلم ، تخلیه ی سرمایه گذاری در بخش جدید انجام شود.</a:t>
            </a:r>
          </a:p>
          <a:p>
            <a:pPr algn="just" rtl="1">
              <a:lnSpc>
                <a:spcPct val="150000"/>
              </a:lnSpc>
              <a:buFont typeface="Wingdings" pitchFamily="2" charset="2"/>
              <a:buChar char="ü"/>
            </a:pPr>
            <a:r>
              <a:rPr lang="fa-IR" dirty="0">
                <a:cs typeface="B Compset" pitchFamily="2" charset="-78"/>
              </a:rPr>
              <a:t>نمي توان و نبايد در تمام بخش‌هاي بافت تاريخي در هر شهري به يك شكل واحد عمل كرد، هر نقطه رفتاري خاص و متناسب با خود را طلب مي‌كند.</a:t>
            </a:r>
          </a:p>
          <a:p>
            <a:pPr algn="just" rtl="1">
              <a:lnSpc>
                <a:spcPct val="150000"/>
              </a:lnSpc>
              <a:buFont typeface="Wingdings" pitchFamily="2" charset="2"/>
              <a:buChar char="ü"/>
            </a:pPr>
            <a:r>
              <a:rPr lang="fa-IR" dirty="0">
                <a:cs typeface="B Compset" pitchFamily="2" charset="-78"/>
              </a:rPr>
              <a:t> لازم به ذکر است که هر بافتی هر چند قدیمی باشد ارزش نگهداری ندارد و باید محدوده تاریخی به لحاظ های مختلف ارزش گزاری و محدوده ی دقیق آن معین شود.</a:t>
            </a:r>
          </a:p>
          <a:p>
            <a:pPr algn="just" rtl="1">
              <a:lnSpc>
                <a:spcPct val="150000"/>
              </a:lnSpc>
              <a:buFont typeface="Wingdings" pitchFamily="2" charset="2"/>
              <a:buChar char="ü"/>
            </a:pPr>
            <a:endParaRPr lang="fa-IR" dirty="0">
              <a:cs typeface="B Compset" pitchFamily="2" charset="-78"/>
            </a:endParaRPr>
          </a:p>
          <a:p>
            <a:pPr algn="r" rtl="1">
              <a:lnSpc>
                <a:spcPct val="150000"/>
              </a:lnSpc>
            </a:pPr>
            <a:endParaRPr lang="fa-IR" dirty="0">
              <a:cs typeface="B Compset" pitchFamily="2" charset="-78"/>
            </a:endParaRPr>
          </a:p>
          <a:p>
            <a:pPr algn="just" rtl="1">
              <a:lnSpc>
                <a:spcPct val="150000"/>
              </a:lnSpc>
              <a:buFont typeface="Wingdings" pitchFamily="2" charset="2"/>
              <a:buChar char="ü"/>
            </a:pPr>
            <a:endParaRPr lang="fa-IR" dirty="0">
              <a:cs typeface="B Compset" pitchFamily="2" charset="-78"/>
            </a:endParaRPr>
          </a:p>
          <a:p>
            <a:pPr algn="ctr" rtl="1">
              <a:lnSpc>
                <a:spcPct val="150000"/>
              </a:lnSpc>
            </a:pPr>
            <a:endParaRPr lang="fa-IR" dirty="0">
              <a:cs typeface="B Compset" pitchFamily="2" charset="-78"/>
            </a:endParaRPr>
          </a:p>
          <a:p>
            <a:pPr algn="ctr" rtl="1">
              <a:lnSpc>
                <a:spcPct val="150000"/>
              </a:lnSpc>
            </a:pPr>
            <a:endParaRPr lang="fa-IR" sz="2400" b="1" dirty="0">
              <a:cs typeface="B Compset"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533400" y="533400"/>
            <a:ext cx="7848600" cy="5909310"/>
          </a:xfrm>
          <a:prstGeom prst="rect">
            <a:avLst/>
          </a:prstGeom>
          <a:noFill/>
          <a:ln>
            <a:solidFill>
              <a:schemeClr val="tx1"/>
            </a:solidFill>
          </a:ln>
        </p:spPr>
        <p:txBody>
          <a:bodyPr wrap="square" rtlCol="0">
            <a:spAutoFit/>
          </a:bodyPr>
          <a:lstStyle/>
          <a:p>
            <a:pPr algn="r" rtl="1">
              <a:lnSpc>
                <a:spcPct val="150000"/>
              </a:lnSpc>
            </a:pPr>
            <a:r>
              <a:rPr lang="fa-IR" sz="2800" b="1" dirty="0">
                <a:cs typeface="B Compset" pitchFamily="2" charset="-78"/>
              </a:rPr>
              <a:t>تعاریف:</a:t>
            </a:r>
          </a:p>
          <a:p>
            <a:pPr algn="just" rtl="1">
              <a:lnSpc>
                <a:spcPct val="150000"/>
              </a:lnSpc>
            </a:pPr>
            <a:r>
              <a:rPr lang="fa-IR" sz="2800" u="sng" dirty="0">
                <a:cs typeface="B Compset" pitchFamily="2" charset="-78"/>
              </a:rPr>
              <a:t>بافت</a:t>
            </a:r>
            <a:r>
              <a:rPr lang="fa-IR" sz="2800" dirty="0">
                <a:cs typeface="B Compset" pitchFamily="2" charset="-78"/>
              </a:rPr>
              <a:t>: بافت گستره ای همپیوند است که از بنا ها، راهها، مجموعه ها، فضا ها، تاسیسات و تجهیزات شهری و با ترکیبی از آنها تشکیل شده است.</a:t>
            </a:r>
          </a:p>
          <a:p>
            <a:pPr algn="r" rtl="1">
              <a:lnSpc>
                <a:spcPct val="150000"/>
              </a:lnSpc>
            </a:pPr>
            <a:r>
              <a:rPr lang="fa-IR" sz="2800" u="sng" dirty="0">
                <a:cs typeface="B Compset" pitchFamily="2" charset="-78"/>
              </a:rPr>
              <a:t>انواع بافت ها: </a:t>
            </a:r>
          </a:p>
          <a:p>
            <a:pPr algn="r" rtl="1">
              <a:lnSpc>
                <a:spcPct val="150000"/>
              </a:lnSpc>
            </a:pPr>
            <a:r>
              <a:rPr lang="fa-IR" sz="2800" dirty="0">
                <a:cs typeface="B Compset" pitchFamily="2" charset="-78"/>
              </a:rPr>
              <a:t>بافت های فرسوده به سه دسته زیر تقسیم می شوند:</a:t>
            </a:r>
          </a:p>
          <a:p>
            <a:pPr algn="r" rtl="1">
              <a:lnSpc>
                <a:spcPct val="150000"/>
              </a:lnSpc>
            </a:pPr>
            <a:r>
              <a:rPr lang="fa-IR" sz="2800" dirty="0">
                <a:cs typeface="B Compset" pitchFamily="2" charset="-78"/>
              </a:rPr>
              <a:t>الف- بافت های دارای میراث شهری</a:t>
            </a:r>
          </a:p>
          <a:p>
            <a:pPr algn="r" rtl="1">
              <a:lnSpc>
                <a:spcPct val="150000"/>
              </a:lnSpc>
            </a:pPr>
            <a:r>
              <a:rPr lang="fa-IR" sz="2800" dirty="0">
                <a:cs typeface="B Compset" pitchFamily="2" charset="-78"/>
              </a:rPr>
              <a:t>ب- بافت های شهری(فاقد میراث شهری)</a:t>
            </a:r>
          </a:p>
          <a:p>
            <a:pPr algn="r" rtl="1">
              <a:lnSpc>
                <a:spcPct val="150000"/>
              </a:lnSpc>
            </a:pPr>
            <a:r>
              <a:rPr lang="fa-IR" sz="2800" dirty="0">
                <a:cs typeface="B Compset" pitchFamily="2" charset="-78"/>
              </a:rPr>
              <a:t>ج- بافت های حاشیه ای(سکونتگاه های غیر رسمی) تقسیم می گردند.</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Documents and Settings\GIGABYTE\Desktop\photoshop\kashan2googlefinallight.jpg"/>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457200" y="212834"/>
            <a:ext cx="8153400" cy="6444000"/>
          </a:xfrm>
          <a:prstGeom prst="rect">
            <a:avLst/>
          </a:prstGeom>
          <a:noFill/>
          <a:ln>
            <a:solidFill>
              <a:schemeClr val="tx1"/>
            </a:solidFill>
          </a:ln>
        </p:spPr>
        <p:txBody>
          <a:bodyPr wrap="square" rtlCol="0">
            <a:spAutoFit/>
          </a:bodyPr>
          <a:lstStyle/>
          <a:p>
            <a:pPr algn="ctr" rtl="1">
              <a:lnSpc>
                <a:spcPct val="150000"/>
              </a:lnSpc>
            </a:pPr>
            <a:r>
              <a:rPr lang="fa-IR" sz="2400" b="1" dirty="0">
                <a:cs typeface="B Compset" pitchFamily="2" charset="-78"/>
              </a:rPr>
              <a:t> تحلیل ها و نتایج:</a:t>
            </a:r>
          </a:p>
          <a:p>
            <a:pPr algn="r">
              <a:lnSpc>
                <a:spcPct val="150000"/>
              </a:lnSpc>
            </a:pPr>
            <a:r>
              <a:rPr lang="fa-IR" dirty="0">
                <a:cs typeface="B Compset" pitchFamily="2" charset="-78"/>
              </a:rPr>
              <a:t> </a:t>
            </a:r>
            <a:endParaRPr lang="fa-IR" b="1" dirty="0">
              <a:cs typeface="B Compset" pitchFamily="2" charset="-78"/>
            </a:endParaRPr>
          </a:p>
          <a:p>
            <a:pPr algn="r">
              <a:lnSpc>
                <a:spcPct val="150000"/>
              </a:lnSpc>
            </a:pPr>
            <a:endParaRPr lang="fa-IR" b="1" dirty="0">
              <a:cs typeface="B Compset" pitchFamily="2" charset="-78"/>
            </a:endParaRPr>
          </a:p>
          <a:p>
            <a:pPr algn="just" rtl="1">
              <a:lnSpc>
                <a:spcPct val="150000"/>
              </a:lnSpc>
              <a:buFont typeface="Wingdings" pitchFamily="2" charset="2"/>
              <a:buChar char="ü"/>
            </a:pPr>
            <a:r>
              <a:rPr lang="en-US" dirty="0">
                <a:cs typeface="B Compset" pitchFamily="2" charset="-78"/>
              </a:rPr>
              <a:t> </a:t>
            </a:r>
            <a:r>
              <a:rPr lang="fa-IR" dirty="0">
                <a:cs typeface="B Compset" pitchFamily="2" charset="-78"/>
              </a:rPr>
              <a:t>عدم تداوم مسیر خیابان ها نیز منجر به دوگانگی و جدایی بافت جدید و قدیم می شود و امکان اتصال بین این دو بافت را مشکل می کند ، به طوری که از مرزی که عبور می کنیم ورود به منطقه جدید راحس می کنیم. بافت سمنان نمونه ای از این عدم تداوم بین دو بافت است که بر دو گانگی  دو بافت بیشتر تاکید می کند.</a:t>
            </a:r>
          </a:p>
          <a:p>
            <a:pPr algn="just" rtl="1">
              <a:lnSpc>
                <a:spcPct val="150000"/>
              </a:lnSpc>
              <a:buFont typeface="Wingdings" pitchFamily="2" charset="2"/>
              <a:buChar char="ü"/>
            </a:pPr>
            <a:endParaRPr lang="fa-IR" dirty="0">
              <a:cs typeface="B Compset" pitchFamily="2" charset="-78"/>
            </a:endParaRPr>
          </a:p>
          <a:p>
            <a:pPr algn="just" rtl="1">
              <a:lnSpc>
                <a:spcPct val="150000"/>
              </a:lnSpc>
              <a:buFont typeface="Wingdings" pitchFamily="2" charset="2"/>
              <a:buChar char="ü"/>
            </a:pPr>
            <a:r>
              <a:rPr lang="fa-IR" dirty="0">
                <a:cs typeface="B Compset" pitchFamily="2" charset="-78"/>
              </a:rPr>
              <a:t> اهداف در نظر گرفته شده برای هر طرح باید جنبه های مختلفی مانند کالبد (فرم)، عملکرد (فعالیت) ، شبکه دسترسی و ویژگی های بصری را پوشش دهد. در نظر نگرفتن هر کدام از این ابعاد موجب کاهش تاثیر پذیری طرح در بافت می شود.</a:t>
            </a:r>
          </a:p>
          <a:p>
            <a:pPr algn="just" rtl="1">
              <a:lnSpc>
                <a:spcPct val="150000"/>
              </a:lnSpc>
              <a:buFont typeface="Wingdings" pitchFamily="2" charset="2"/>
              <a:buChar char="ü"/>
            </a:pPr>
            <a:endParaRPr lang="fa-IR" dirty="0">
              <a:cs typeface="B Compset" pitchFamily="2" charset="-78"/>
            </a:endParaRPr>
          </a:p>
          <a:p>
            <a:pPr algn="ctr" rtl="1">
              <a:lnSpc>
                <a:spcPct val="150000"/>
              </a:lnSpc>
            </a:pPr>
            <a:endParaRPr lang="fa-IR" sz="2400" b="1" dirty="0">
              <a:cs typeface="B Compset" pitchFamily="2" charset="-7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381000" y="609601"/>
            <a:ext cx="8305800" cy="6247864"/>
          </a:xfrm>
          <a:prstGeom prst="rect">
            <a:avLst/>
          </a:prstGeom>
          <a:noFill/>
        </p:spPr>
        <p:txBody>
          <a:bodyPr wrap="square" rtlCol="0">
            <a:spAutoFit/>
          </a:bodyPr>
          <a:lstStyle/>
          <a:p>
            <a:pPr algn="ctr"/>
            <a:r>
              <a:rPr lang="fa-IR" sz="4000" b="1" dirty="0">
                <a:cs typeface="B Compset" pitchFamily="2" charset="-78"/>
              </a:rPr>
              <a:t>منابع</a:t>
            </a:r>
          </a:p>
          <a:p>
            <a:pPr algn="r"/>
            <a:r>
              <a:rPr lang="fa-IR" sz="2400" b="1" dirty="0">
                <a:cs typeface="B Compset" pitchFamily="2" charset="-78"/>
              </a:rPr>
              <a:t>1. حناچی، پیروز و دیگران (1386): بررسی تطبیقی مرمت شهری در </a:t>
            </a:r>
          </a:p>
          <a:p>
            <a:pPr algn="r"/>
            <a:r>
              <a:rPr lang="fa-IR" sz="2400" b="1" dirty="0">
                <a:cs typeface="B Compset" pitchFamily="2" charset="-78"/>
              </a:rPr>
              <a:t>ایران و جهان با نگاه ویژه به بافت تاریخی یزد، انتشارات سبحان نور</a:t>
            </a:r>
          </a:p>
          <a:p>
            <a:pPr algn="r"/>
            <a:r>
              <a:rPr lang="fa-IR" sz="2400" b="1" dirty="0">
                <a:cs typeface="B Compset" pitchFamily="2" charset="-78"/>
              </a:rPr>
              <a:t>2. توسلی،محمود (1381): ساخت شهر و معماری در اقلیم گرم و خشک ایران، انتشارات پیام</a:t>
            </a:r>
          </a:p>
          <a:p>
            <a:pPr algn="r"/>
            <a:r>
              <a:rPr lang="fa-IR" sz="2400" b="1" dirty="0">
                <a:cs typeface="B Compset" pitchFamily="2" charset="-78"/>
              </a:rPr>
              <a:t>3. توسلی، محمود (1386): طراحی فضای شهری، انتشارات مرکز مطالعه و تحقیقات شهرسازی و معماری ایران</a:t>
            </a:r>
          </a:p>
          <a:p>
            <a:pPr algn="r"/>
            <a:r>
              <a:rPr lang="fa-IR" sz="2400" b="1" dirty="0">
                <a:cs typeface="B Compset" pitchFamily="2" charset="-78"/>
              </a:rPr>
              <a:t>4. حبیبی، محسن (1383): از شار تا شهر، انتشارات دانشگاه تهران</a:t>
            </a:r>
          </a:p>
          <a:p>
            <a:pPr algn="r"/>
            <a:r>
              <a:rPr lang="fa-IR" sz="2400" b="1" dirty="0">
                <a:cs typeface="B Compset" pitchFamily="2" charset="-78"/>
              </a:rPr>
              <a:t>5. حبیبی،محسن (1384): مرمت شهری ، انتشارات دانشگاه تهران</a:t>
            </a:r>
          </a:p>
          <a:p>
            <a:pPr algn="r"/>
            <a:r>
              <a:rPr lang="fa-IR" sz="2400" b="1" dirty="0">
                <a:cs typeface="B Compset" pitchFamily="2" charset="-78"/>
              </a:rPr>
              <a:t>6. قبادیان، وحید (1384): معماری در دارالخلافه ناصری، انتشارات پشوتن</a:t>
            </a:r>
          </a:p>
          <a:p>
            <a:pPr algn="r"/>
            <a:r>
              <a:rPr lang="fa-IR" sz="2400" b="1" dirty="0">
                <a:cs typeface="B Compset" pitchFamily="2" charset="-78"/>
              </a:rPr>
              <a:t>7.  فلامکی، محمد منصور (1386): باززنده سازی بنا ها و شهرهای تاریخی ، انتشارات دانشگاه تهران</a:t>
            </a:r>
          </a:p>
          <a:p>
            <a:pPr algn="r" rtl="1"/>
            <a:r>
              <a:rPr lang="fa-IR" sz="2400" b="1" dirty="0">
                <a:cs typeface="B Compset" pitchFamily="2" charset="-78"/>
              </a:rPr>
              <a:t> 8</a:t>
            </a:r>
            <a:r>
              <a:rPr lang="en-US" sz="2400" b="1" dirty="0">
                <a:cs typeface="B Compset" pitchFamily="2" charset="-78"/>
              </a:rPr>
              <a:t>. </a:t>
            </a:r>
            <a:r>
              <a:rPr lang="fa-IR" sz="2400" b="1" dirty="0">
                <a:cs typeface="B Compset" pitchFamily="2" charset="-78"/>
              </a:rPr>
              <a:t> فلامکی، محمد منصور(1384): سیری در تجارب مرمت شهری از ونیز تا شیراز، نشر فضا</a:t>
            </a:r>
          </a:p>
          <a:p>
            <a:pPr algn="r" rtl="1"/>
            <a:r>
              <a:rPr lang="fa-IR" sz="2400" b="1" dirty="0">
                <a:cs typeface="B Compset" pitchFamily="2" charset="-78"/>
              </a:rPr>
              <a:t>9. شفایی، سپیده(1385): راهنمای شناسایی و مداخله در بافتهای فرسوده ، وزارت مسکن و شهرسازی</a:t>
            </a:r>
            <a:endParaRPr lang="en-US" sz="2000" b="1" dirty="0">
              <a:cs typeface="B Compset"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IGABYTE\Desktop\photoshop\kashan2googlefinallight.jp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12700"/>
            <a:ext cx="9144000" cy="7501698"/>
          </a:xfrm>
          <a:prstGeom prst="rect">
            <a:avLst/>
          </a:prstGeom>
          <a:noFill/>
        </p:spPr>
      </p:pic>
      <p:sp>
        <p:nvSpPr>
          <p:cNvPr id="4" name="TextBox 3"/>
          <p:cNvSpPr txBox="1"/>
          <p:nvPr/>
        </p:nvSpPr>
        <p:spPr>
          <a:xfrm>
            <a:off x="1066800" y="745158"/>
            <a:ext cx="6934200" cy="5586145"/>
          </a:xfrm>
          <a:prstGeom prst="rect">
            <a:avLst/>
          </a:prstGeom>
          <a:noFill/>
          <a:ln>
            <a:solidFill>
              <a:schemeClr val="tx1"/>
            </a:solidFill>
          </a:ln>
        </p:spPr>
        <p:txBody>
          <a:bodyPr wrap="square" rtlCol="0">
            <a:spAutoFit/>
          </a:bodyPr>
          <a:lstStyle/>
          <a:p>
            <a:pPr algn="ctr" rtl="1">
              <a:lnSpc>
                <a:spcPct val="150000"/>
              </a:lnSpc>
            </a:pPr>
            <a:r>
              <a:rPr lang="fa-IR" sz="2400" b="1" dirty="0">
                <a:cs typeface="B Nazanin" pitchFamily="2" charset="-78"/>
              </a:rPr>
              <a:t>انواع مداخله</a:t>
            </a: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a:p>
            <a:pPr algn="r" rtl="1">
              <a:lnSpc>
                <a:spcPct val="150000"/>
              </a:lnSpc>
            </a:pPr>
            <a:endParaRPr lang="fa-IR" sz="2400" b="1" dirty="0">
              <a:cs typeface="B Nazanin" pitchFamily="2" charset="-78"/>
            </a:endParaRPr>
          </a:p>
        </p:txBody>
      </p:sp>
      <p:graphicFrame>
        <p:nvGraphicFramePr>
          <p:cNvPr id="5" name="Diagram 4"/>
          <p:cNvGraphicFramePr/>
          <p:nvPr/>
        </p:nvGraphicFramePr>
        <p:xfrm>
          <a:off x="609600" y="1320800"/>
          <a:ext cx="7162800" cy="4775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400" y="381000"/>
          <a:ext cx="8839197" cy="6173658"/>
        </p:xfrm>
        <a:graphic>
          <a:graphicData uri="http://schemas.openxmlformats.org/drawingml/2006/table">
            <a:tbl>
              <a:tblPr firstRow="1" bandRow="1">
                <a:tableStyleId>{5C22544A-7EE6-4342-B048-85BDC9FD1C3A}</a:tableStyleId>
              </a:tblPr>
              <a:tblGrid>
                <a:gridCol w="982133">
                  <a:extLst>
                    <a:ext uri="{9D8B030D-6E8A-4147-A177-3AD203B41FA5}">
                      <a16:colId xmlns:a16="http://schemas.microsoft.com/office/drawing/2014/main" val="20000"/>
                    </a:ext>
                  </a:extLst>
                </a:gridCol>
                <a:gridCol w="982133">
                  <a:extLst>
                    <a:ext uri="{9D8B030D-6E8A-4147-A177-3AD203B41FA5}">
                      <a16:colId xmlns:a16="http://schemas.microsoft.com/office/drawing/2014/main" val="20001"/>
                    </a:ext>
                  </a:extLst>
                </a:gridCol>
                <a:gridCol w="982133">
                  <a:extLst>
                    <a:ext uri="{9D8B030D-6E8A-4147-A177-3AD203B41FA5}">
                      <a16:colId xmlns:a16="http://schemas.microsoft.com/office/drawing/2014/main" val="20002"/>
                    </a:ext>
                  </a:extLst>
                </a:gridCol>
                <a:gridCol w="982133">
                  <a:extLst>
                    <a:ext uri="{9D8B030D-6E8A-4147-A177-3AD203B41FA5}">
                      <a16:colId xmlns:a16="http://schemas.microsoft.com/office/drawing/2014/main" val="20003"/>
                    </a:ext>
                  </a:extLst>
                </a:gridCol>
                <a:gridCol w="982133">
                  <a:extLst>
                    <a:ext uri="{9D8B030D-6E8A-4147-A177-3AD203B41FA5}">
                      <a16:colId xmlns:a16="http://schemas.microsoft.com/office/drawing/2014/main" val="20004"/>
                    </a:ext>
                  </a:extLst>
                </a:gridCol>
                <a:gridCol w="982133">
                  <a:extLst>
                    <a:ext uri="{9D8B030D-6E8A-4147-A177-3AD203B41FA5}">
                      <a16:colId xmlns:a16="http://schemas.microsoft.com/office/drawing/2014/main" val="20005"/>
                    </a:ext>
                  </a:extLst>
                </a:gridCol>
                <a:gridCol w="982133">
                  <a:extLst>
                    <a:ext uri="{9D8B030D-6E8A-4147-A177-3AD203B41FA5}">
                      <a16:colId xmlns:a16="http://schemas.microsoft.com/office/drawing/2014/main" val="20006"/>
                    </a:ext>
                  </a:extLst>
                </a:gridCol>
                <a:gridCol w="982133">
                  <a:extLst>
                    <a:ext uri="{9D8B030D-6E8A-4147-A177-3AD203B41FA5}">
                      <a16:colId xmlns:a16="http://schemas.microsoft.com/office/drawing/2014/main" val="20007"/>
                    </a:ext>
                  </a:extLst>
                </a:gridCol>
                <a:gridCol w="982133">
                  <a:extLst>
                    <a:ext uri="{9D8B030D-6E8A-4147-A177-3AD203B41FA5}">
                      <a16:colId xmlns:a16="http://schemas.microsoft.com/office/drawing/2014/main" val="20008"/>
                    </a:ext>
                  </a:extLst>
                </a:gridCol>
              </a:tblGrid>
              <a:tr h="200451">
                <a:tc gridSpan="7">
                  <a:txBody>
                    <a:bodyPr/>
                    <a:lstStyle/>
                    <a:p>
                      <a:pPr algn="ctr"/>
                      <a:r>
                        <a:rPr lang="fa-IR" sz="1600" dirty="0">
                          <a:cs typeface="B Nazanin" pitchFamily="2" charset="-78"/>
                        </a:rPr>
                        <a:t>جدول 1 – 1</a:t>
                      </a:r>
                      <a:r>
                        <a:rPr lang="fa-IR" sz="1600" baseline="0" dirty="0">
                          <a:cs typeface="B Nazanin" pitchFamily="2" charset="-78"/>
                        </a:rPr>
                        <a:t> دامنه فعالیت های بهسازی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12">
                  <a:txBody>
                    <a:bodyPr/>
                    <a:lstStyle/>
                    <a:p>
                      <a:pPr algn="ctr"/>
                      <a:r>
                        <a:rPr lang="fa-IR" sz="1600" dirty="0">
                          <a:cs typeface="B Nazanin" pitchFamily="2" charset="-78"/>
                        </a:rPr>
                        <a:t>بهسازی</a:t>
                      </a:r>
                      <a:endParaRPr lang="en-US" sz="1600" dirty="0">
                        <a:cs typeface="B Nazanin" pitchFamily="2" charset="-78"/>
                      </a:endParaRPr>
                    </a:p>
                  </a:txBody>
                  <a:tcPr marL="75103" marR="75103" marT="40680" marB="40680"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50752">
                <a:tc>
                  <a:txBody>
                    <a:bodyPr/>
                    <a:lstStyle/>
                    <a:p>
                      <a:pPr algn="ctr"/>
                      <a:r>
                        <a:rPr lang="fa-IR" sz="1600" dirty="0">
                          <a:cs typeface="B Nazanin" pitchFamily="2" charset="-78"/>
                        </a:rPr>
                        <a:t>تعمیر</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احیا</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وحدت بخشی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حفاظت</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مراقبت</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نگهداری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حمایت</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14247">
                <a:tc rowSpan="2">
                  <a:txBody>
                    <a:bodyPr/>
                    <a:lstStyle/>
                    <a:p>
                      <a:pPr algn="ctr"/>
                      <a:r>
                        <a:rPr lang="fa-IR" sz="1000" dirty="0">
                          <a:cs typeface="B Nazanin" pitchFamily="2" charset="-78"/>
                        </a:rPr>
                        <a:t>جبران آسیب های وارد شده</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بازگرداندن به حالت ذاتی و اصیل اولیه</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ایجاد </a:t>
                      </a:r>
                      <a:r>
                        <a:rPr lang="fa-IR" sz="1000" baseline="0" dirty="0">
                          <a:cs typeface="B Nazanin" pitchFamily="2" charset="-78"/>
                        </a:rPr>
                        <a:t>وحدت و یکپارچگی بافت و یا عناصر درونی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پیشگیری از تخریب فیزیکی بافت و</a:t>
                      </a:r>
                      <a:r>
                        <a:rPr lang="fa-IR" sz="1000" baseline="0" dirty="0">
                          <a:cs typeface="B Nazanin" pitchFamily="2" charset="-78"/>
                        </a:rPr>
                        <a:t> یا عناصر درونی آن در مقابل خطرات احتمالی در جهت افزایش ایمنی و امنیت، دوام و استحکام عناصر بافت</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نگهداری</a:t>
                      </a:r>
                      <a:r>
                        <a:rPr lang="fa-IR" sz="1000" baseline="0" dirty="0">
                          <a:cs typeface="B Nazanin" pitchFamily="2" charset="-78"/>
                        </a:rPr>
                        <a:t> در مقابل آسیب های ناشی از فرسایش طبیعی و انسان ساخت</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رسیدگی مداوم به منظور</a:t>
                      </a:r>
                      <a:r>
                        <a:rPr lang="fa-IR" sz="1000" baseline="0" dirty="0">
                          <a:cs typeface="B Nazanin" pitchFamily="2" charset="-78"/>
                        </a:rPr>
                        <a:t> حفظ وضعیت بافت و یا عناصر آن در شکل طبیعی و اولیه</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جلب توجه و مشارکت برای</a:t>
                      </a:r>
                      <a:r>
                        <a:rPr lang="fa-IR" sz="1000" baseline="0" dirty="0">
                          <a:cs typeface="B Nazanin" pitchFamily="2" charset="-78"/>
                        </a:rPr>
                        <a:t> حفظ شرایط بافت و با عناصر درونی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600" dirty="0">
                          <a:cs typeface="B Nazanin" pitchFamily="2" charset="-78"/>
                        </a:rPr>
                        <a:t>هدف</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092326">
                <a:tc vMerge="1">
                  <a:txBody>
                    <a:bodyPr/>
                    <a:lstStyle/>
                    <a:p>
                      <a:endParaRPr lang="en-US"/>
                    </a:p>
                  </a:txBody>
                  <a:tcPr/>
                </a:tc>
                <a:tc>
                  <a:txBody>
                    <a:bodyPr/>
                    <a:lstStyle/>
                    <a:p>
                      <a:pPr algn="ctr"/>
                      <a:r>
                        <a:rPr lang="fa-IR" sz="1000" dirty="0">
                          <a:cs typeface="B Nazanin" pitchFamily="2" charset="-78"/>
                        </a:rPr>
                        <a:t>دستیابی مجدد به کلیت های خدشه دار شده و بازتولید بخش های از میان رفته</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232193">
                <a:tc rowSpan="4">
                  <a:txBody>
                    <a:bodyPr/>
                    <a:lstStyle/>
                    <a:p>
                      <a:pPr algn="ctr"/>
                      <a:r>
                        <a:rPr lang="fa-IR" sz="1000" dirty="0">
                          <a:cs typeface="B Nazanin" pitchFamily="2" charset="-78"/>
                        </a:rPr>
                        <a:t>تعمیر تخریب ها و خسارات وارده به بافت و عناصر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000" dirty="0">
                          <a:cs typeface="B Nazanin" pitchFamily="2" charset="-78"/>
                        </a:rPr>
                        <a:t>مرمت</a:t>
                      </a:r>
                      <a:r>
                        <a:rPr lang="fa-IR" sz="1000" baseline="0" dirty="0">
                          <a:cs typeface="B Nazanin" pitchFamily="2" charset="-78"/>
                        </a:rPr>
                        <a:t> آسیب های پدید آمده بر مبنای مستندات پیشین و احترام به کیفیت ها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ایجاد یکپارچگی در استخوان</a:t>
                      </a:r>
                      <a:r>
                        <a:rPr lang="fa-IR" sz="1000" baseline="0" dirty="0">
                          <a:cs typeface="B Nazanin" pitchFamily="2" charset="-78"/>
                        </a:rPr>
                        <a:t> بندی و مورفولوژی بافت</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000" dirty="0">
                          <a:cs typeface="B Nazanin" pitchFamily="2" charset="-78"/>
                        </a:rPr>
                        <a:t>مطالعه انواع تخریب</a:t>
                      </a:r>
                      <a:r>
                        <a:rPr lang="fa-IR" sz="1000" baseline="0" dirty="0">
                          <a:cs typeface="B Nazanin" pitchFamily="2" charset="-78"/>
                        </a:rPr>
                        <a:t> های ناشی از خطرات و بلایای  طبیعی احتمال</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000" dirty="0">
                          <a:cs typeface="B Nazanin" pitchFamily="2" charset="-78"/>
                        </a:rPr>
                        <a:t>مطالعه انواع دگرگونی ها و تغییرات ناشی از فرسودگی ها</a:t>
                      </a:r>
                      <a:r>
                        <a:rPr lang="fa-IR" sz="1000" baseline="0" dirty="0">
                          <a:cs typeface="B Nazanin" pitchFamily="2" charset="-78"/>
                        </a:rPr>
                        <a:t> و جبران انها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000" dirty="0">
                          <a:cs typeface="B Nazanin" pitchFamily="2" charset="-78"/>
                        </a:rPr>
                        <a:t>بازرسی و بازبینی منظم و دائمی از بافت</a:t>
                      </a:r>
                      <a:r>
                        <a:rPr lang="fa-IR" sz="1000" baseline="0" dirty="0">
                          <a:cs typeface="B Nazanin" pitchFamily="2" charset="-78"/>
                        </a:rPr>
                        <a:t> و عناصر درونی آن برای حفظ کارایی و مطلوبیت ها در شکل اولیه و طبیعی آنها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تدوین قوانین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fa-IR" sz="1600" dirty="0">
                          <a:cs typeface="B Nazanin" pitchFamily="2" charset="-78"/>
                        </a:rPr>
                        <a:t>محتوای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55136">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a:r>
                        <a:rPr lang="fa-IR" sz="1000" dirty="0">
                          <a:cs typeface="B Nazanin" pitchFamily="2" charset="-78"/>
                        </a:rPr>
                        <a:t>جلب حمایت های دولتی و غیر دولتی</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0">
                <a:tc vMerge="1">
                  <a:txBody>
                    <a:bodyPr/>
                    <a:lstStyle/>
                    <a:p>
                      <a:endParaRPr lang="en-US"/>
                    </a:p>
                  </a:txBody>
                  <a:tcPr/>
                </a:tc>
                <a:tc vMerge="1">
                  <a:txBody>
                    <a:bodyPr/>
                    <a:lstStyle/>
                    <a:p>
                      <a:endParaRPr lang="en-US"/>
                    </a:p>
                  </a:txBody>
                  <a:tcPr/>
                </a:tc>
                <a:tc rowSpan="2">
                  <a:txBody>
                    <a:bodyPr/>
                    <a:lstStyle/>
                    <a:p>
                      <a:pPr algn="ctr"/>
                      <a:r>
                        <a:rPr lang="fa-IR" sz="1000" dirty="0">
                          <a:cs typeface="B Nazanin" pitchFamily="2" charset="-78"/>
                        </a:rPr>
                        <a:t>تقویت و افزایش استحکام عناصر درونی</a:t>
                      </a:r>
                      <a:r>
                        <a:rPr lang="fa-IR" sz="1000" baseline="0" dirty="0">
                          <a:cs typeface="B Nazanin" pitchFamily="2" charset="-78"/>
                        </a:rPr>
                        <a:t> بافت برای بقای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r h="637179">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fa-IR" sz="1000" dirty="0">
                          <a:cs typeface="B Nazanin" pitchFamily="2" charset="-78"/>
                        </a:rPr>
                        <a:t>تعین حوزه های حفاظتی</a:t>
                      </a:r>
                      <a:r>
                        <a:rPr lang="fa-IR" sz="1000" baseline="0" dirty="0">
                          <a:cs typeface="B Nazanin" pitchFamily="2" charset="-78"/>
                        </a:rPr>
                        <a:t> برای بافت ها و عناصر درونی آنها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7"/>
                  </a:ext>
                </a:extLst>
              </a:tr>
              <a:tr h="350752">
                <a:tc>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 – کارکرد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 – کارکرد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زمینه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687329">
                <a:tc>
                  <a:txBody>
                    <a:bodyPr/>
                    <a:lstStyle/>
                    <a:p>
                      <a:pPr algn="ctr"/>
                      <a:r>
                        <a:rPr lang="fa-IR" sz="1000" dirty="0">
                          <a:cs typeface="B Nazanin" pitchFamily="2" charset="-78"/>
                        </a:rPr>
                        <a:t>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بافت شهری،بافت تاریخی،</a:t>
                      </a:r>
                      <a:r>
                        <a:rPr lang="fa-IR" sz="1000" baseline="0" dirty="0">
                          <a:cs typeface="B Nazanin" pitchFamily="2" charset="-78"/>
                        </a:rPr>
                        <a:t> کهن و باارزش، 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فضای شهری، 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فضای شهری،مجموعه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فضای شهری، 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بافت شهری و فضای شهری</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فضای شهری</a:t>
                      </a:r>
                      <a:r>
                        <a:rPr lang="fa-IR" sz="1000" baseline="0" dirty="0">
                          <a:cs typeface="B Nazanin" pitchFamily="2" charset="-78"/>
                        </a:rPr>
                        <a:t> ، 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بستر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44088">
                <a:tc rowSpan="2">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000" dirty="0">
                          <a:cs typeface="B Nazanin" pitchFamily="2" charset="-78"/>
                        </a:rPr>
                        <a:t>بقا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fa-IR" sz="1600" dirty="0">
                          <a:cs typeface="B Nazanin" pitchFamily="2" charset="-78"/>
                        </a:rPr>
                        <a:t>حد وفاداری به گذشته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051437">
                <a:tc vMerge="1">
                  <a:txBody>
                    <a:bodyPr/>
                    <a:lstStyle/>
                    <a:p>
                      <a:endParaRPr lang="en-US"/>
                    </a:p>
                  </a:txBody>
                  <a:tcPr/>
                </a:tc>
                <a:tc>
                  <a:txBody>
                    <a:bodyPr/>
                    <a:lstStyle/>
                    <a:p>
                      <a:pPr algn="ctr"/>
                      <a:r>
                        <a:rPr lang="fa-IR" sz="1000" dirty="0">
                          <a:cs typeface="B Nazanin" pitchFamily="2" charset="-78"/>
                        </a:rPr>
                        <a:t>مداخله با مستندات و ثبت تاریخ و مشخصات هر نوع مداخله ، پس</a:t>
                      </a:r>
                      <a:r>
                        <a:rPr lang="fa-IR" sz="1000" baseline="0" dirty="0">
                          <a:cs typeface="B Nazanin" pitchFamily="2" charset="-78"/>
                        </a:rPr>
                        <a:t> از زمان ساخت اصلی</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1"/>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16876" y="290798"/>
          <a:ext cx="8774724" cy="6338602"/>
        </p:xfrm>
        <a:graphic>
          <a:graphicData uri="http://schemas.openxmlformats.org/drawingml/2006/table">
            <a:tbl>
              <a:tblPr firstRow="1" bandRow="1">
                <a:tableStyleId>{5C22544A-7EE6-4342-B048-85BDC9FD1C3A}</a:tableStyleId>
              </a:tblPr>
              <a:tblGrid>
                <a:gridCol w="1253532">
                  <a:extLst>
                    <a:ext uri="{9D8B030D-6E8A-4147-A177-3AD203B41FA5}">
                      <a16:colId xmlns:a16="http://schemas.microsoft.com/office/drawing/2014/main" val="20000"/>
                    </a:ext>
                  </a:extLst>
                </a:gridCol>
                <a:gridCol w="1253532">
                  <a:extLst>
                    <a:ext uri="{9D8B030D-6E8A-4147-A177-3AD203B41FA5}">
                      <a16:colId xmlns:a16="http://schemas.microsoft.com/office/drawing/2014/main" val="20001"/>
                    </a:ext>
                  </a:extLst>
                </a:gridCol>
                <a:gridCol w="1253532">
                  <a:extLst>
                    <a:ext uri="{9D8B030D-6E8A-4147-A177-3AD203B41FA5}">
                      <a16:colId xmlns:a16="http://schemas.microsoft.com/office/drawing/2014/main" val="20002"/>
                    </a:ext>
                  </a:extLst>
                </a:gridCol>
                <a:gridCol w="1253532">
                  <a:extLst>
                    <a:ext uri="{9D8B030D-6E8A-4147-A177-3AD203B41FA5}">
                      <a16:colId xmlns:a16="http://schemas.microsoft.com/office/drawing/2014/main" val="20003"/>
                    </a:ext>
                  </a:extLst>
                </a:gridCol>
                <a:gridCol w="1253532">
                  <a:extLst>
                    <a:ext uri="{9D8B030D-6E8A-4147-A177-3AD203B41FA5}">
                      <a16:colId xmlns:a16="http://schemas.microsoft.com/office/drawing/2014/main" val="20004"/>
                    </a:ext>
                  </a:extLst>
                </a:gridCol>
                <a:gridCol w="1253532">
                  <a:extLst>
                    <a:ext uri="{9D8B030D-6E8A-4147-A177-3AD203B41FA5}">
                      <a16:colId xmlns:a16="http://schemas.microsoft.com/office/drawing/2014/main" val="20005"/>
                    </a:ext>
                  </a:extLst>
                </a:gridCol>
                <a:gridCol w="1253532">
                  <a:extLst>
                    <a:ext uri="{9D8B030D-6E8A-4147-A177-3AD203B41FA5}">
                      <a16:colId xmlns:a16="http://schemas.microsoft.com/office/drawing/2014/main" val="20006"/>
                    </a:ext>
                  </a:extLst>
                </a:gridCol>
              </a:tblGrid>
              <a:tr h="311199">
                <a:tc gridSpan="5">
                  <a:txBody>
                    <a:bodyPr/>
                    <a:lstStyle/>
                    <a:p>
                      <a:pPr algn="ctr"/>
                      <a:r>
                        <a:rPr lang="fa-IR" sz="1600" dirty="0">
                          <a:cs typeface="B Nazanin" pitchFamily="2" charset="-78"/>
                        </a:rPr>
                        <a:t>جدول 2-1</a:t>
                      </a:r>
                      <a:r>
                        <a:rPr lang="fa-IR" sz="1600" baseline="0" dirty="0">
                          <a:cs typeface="B Nazanin" pitchFamily="2" charset="-78"/>
                        </a:rPr>
                        <a:t>  دامنه فعالیت های نوسازی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algn="ctr"/>
                      <a:r>
                        <a:rPr lang="fa-IR" sz="1600" dirty="0">
                          <a:cs typeface="B Nazanin" pitchFamily="2" charset="-78"/>
                        </a:rPr>
                        <a:t>نوسازی</a:t>
                      </a:r>
                      <a:endParaRPr lang="en-US" sz="1600" dirty="0">
                        <a:cs typeface="B Nazanin" pitchFamily="2" charset="-78"/>
                      </a:endParaRPr>
                    </a:p>
                  </a:txBody>
                  <a:tcPr marL="75103" marR="75103" marT="40680" marB="40680"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4541">
                <a:tc>
                  <a:txBody>
                    <a:bodyPr/>
                    <a:lstStyle/>
                    <a:p>
                      <a:pPr algn="ctr"/>
                      <a:r>
                        <a:rPr lang="fa-IR" sz="1600" dirty="0">
                          <a:cs typeface="B Nazanin" pitchFamily="2" charset="-78"/>
                        </a:rPr>
                        <a:t>تبدیل و دگرگونی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انطباق</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تجدید حیات</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توان</a:t>
                      </a:r>
                      <a:r>
                        <a:rPr lang="fa-IR" sz="1600" baseline="0" dirty="0">
                          <a:cs typeface="B Nazanin" pitchFamily="2" charset="-78"/>
                        </a:rPr>
                        <a:t> بخشی</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نوشدن</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536242">
                <a:tc>
                  <a:txBody>
                    <a:bodyPr/>
                    <a:lstStyle/>
                    <a:p>
                      <a:pPr algn="ctr"/>
                      <a:r>
                        <a:rPr lang="fa-IR" sz="1000" dirty="0">
                          <a:cs typeface="B Nazanin" pitchFamily="2" charset="-78"/>
                        </a:rPr>
                        <a:t>ایجاد تغییرات بنیادی</a:t>
                      </a:r>
                      <a:r>
                        <a:rPr lang="fa-IR" sz="1000" baseline="0" dirty="0">
                          <a:cs typeface="B Nazanin" pitchFamily="2" charset="-78"/>
                        </a:rPr>
                        <a:t> بدون از بین بردن ریشه و پیشینه</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ایجاد تغییرات نسبی </a:t>
                      </a:r>
                      <a:r>
                        <a:rPr lang="fa-IR" sz="1000" baseline="0" dirty="0">
                          <a:cs typeface="B Nazanin" pitchFamily="2" charset="-78"/>
                        </a:rPr>
                        <a:t> و همنواخت کردن بافت و عناصر درونی آن با نیاز های جدید و شرایط نوین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باززنده سازی بافت و عناصر آن و بازگرداندن زندگی مجدد وتداوم زندگی</a:t>
                      </a:r>
                      <a:r>
                        <a:rPr lang="fa-IR" sz="1000" baseline="0" dirty="0">
                          <a:cs typeface="B Nazanin" pitchFamily="2" charset="-78"/>
                        </a:rPr>
                        <a:t> با شرایط معاصر</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تقویت و گسترش جنبه های مثبت و از بین بردن جنبه های منفی</a:t>
                      </a:r>
                      <a:r>
                        <a:rPr lang="fa-IR" sz="1000" baseline="0" dirty="0">
                          <a:cs typeface="B Nazanin" pitchFamily="2" charset="-78"/>
                        </a:rPr>
                        <a:t> حیات در بافت و عناصر درونی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نو کردن</a:t>
                      </a:r>
                      <a:r>
                        <a:rPr lang="fa-IR" sz="1000" baseline="0" dirty="0">
                          <a:cs typeface="B Nazanin" pitchFamily="2" charset="-78"/>
                        </a:rPr>
                        <a:t> و رونق بخشیدن به کالبد بافت و عناصر درونی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هدف</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491032">
                <a:tc>
                  <a:txBody>
                    <a:bodyPr/>
                    <a:lstStyle/>
                    <a:p>
                      <a:pPr algn="ctr"/>
                      <a:r>
                        <a:rPr lang="fa-IR" sz="1000" dirty="0">
                          <a:cs typeface="B Nazanin" pitchFamily="2" charset="-78"/>
                        </a:rPr>
                        <a:t>ایجاد تغییرات ساختاری ، شکلی و محتوایی با حذف برخی عناصر پیشین و یا اضافه نمودن عناصر جدید در چارچوب کلی و پیشین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ایجاد همخوانی میان کالبد، فضا و فعالیت های بافت و</a:t>
                      </a:r>
                      <a:r>
                        <a:rPr lang="fa-IR" sz="1000" baseline="0" dirty="0">
                          <a:cs typeface="B Nazanin" pitchFamily="2" charset="-78"/>
                        </a:rPr>
                        <a:t> عناصر درونی آن بر اساس نیاز های نوین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تزریق فعالیت های جدید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پاره ای اصلاحات محتوایی در بافت و عناصر</a:t>
                      </a:r>
                      <a:r>
                        <a:rPr lang="fa-IR" sz="1000" baseline="0" dirty="0">
                          <a:cs typeface="B Nazanin" pitchFamily="2" charset="-78"/>
                        </a:rPr>
                        <a:t>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برداشتن اختلال های حادث شده در بافت و عناصر آن</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محتوای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4541">
                <a:tc>
                  <a:txBody>
                    <a:bodyPr/>
                    <a:lstStyle/>
                    <a:p>
                      <a:pPr algn="ctr"/>
                      <a:r>
                        <a:rPr lang="fa-IR" sz="1000" dirty="0">
                          <a:cs typeface="B Nazanin" pitchFamily="2" charset="-78"/>
                        </a:rPr>
                        <a:t>کالبد - کارکرد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 - کارکرد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کارکرد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 – کارکرد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00" dirty="0">
                          <a:cs typeface="B Nazanin" pitchFamily="2" charset="-78"/>
                        </a:rPr>
                        <a:t>کالبد</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زمینه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20462">
                <a:tc gridSpan="5">
                  <a:txBody>
                    <a:bodyPr/>
                    <a:lstStyle/>
                    <a:p>
                      <a:pPr algn="ctr"/>
                      <a:r>
                        <a:rPr lang="fa-IR" sz="1000" dirty="0">
                          <a:cs typeface="B Nazanin" pitchFamily="2" charset="-78"/>
                        </a:rPr>
                        <a:t>بافت شهری ، فضای شهری،</a:t>
                      </a:r>
                      <a:r>
                        <a:rPr lang="fa-IR" sz="1000" baseline="0" dirty="0">
                          <a:cs typeface="B Nazanin" pitchFamily="2" charset="-78"/>
                        </a:rPr>
                        <a:t> مجموعه شهری و بنا</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بستر مداخله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176584">
                <a:tc gridSpan="2">
                  <a:txBody>
                    <a:bodyPr/>
                    <a:lstStyle/>
                    <a:p>
                      <a:pPr algn="ctr"/>
                      <a:r>
                        <a:rPr lang="fa-IR" sz="1000" dirty="0">
                          <a:cs typeface="B Nazanin" pitchFamily="2" charset="-78"/>
                        </a:rPr>
                        <a:t>تغییرت نسبی بدون خدشه دار شدن کلیت</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fa-IR" sz="1000" dirty="0">
                          <a:cs typeface="B Nazanin" pitchFamily="2" charset="-78"/>
                        </a:rPr>
                        <a:t>مداخله اندک</a:t>
                      </a:r>
                      <a:endParaRPr lang="en-US" sz="10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cs typeface="B Nazanin" pitchFamily="2" charset="-78"/>
                      </a:endParaRPr>
                    </a:p>
                  </a:txBody>
                  <a:tcPr marL="81360" marR="81360"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600" dirty="0">
                          <a:cs typeface="B Nazanin" pitchFamily="2" charset="-78"/>
                        </a:rPr>
                        <a:t>حد وفاداری به گذشته</a:t>
                      </a:r>
                      <a:endParaRPr lang="en-US" sz="1600" dirty="0">
                        <a:cs typeface="B Nazanin" pitchFamily="2" charset="-78"/>
                      </a:endParaRPr>
                    </a:p>
                  </a:txBody>
                  <a:tcPr marL="75103" marR="75103" marT="40680" marB="406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dirty="0">
                        <a:cs typeface="B Nazanin"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2004</TotalTime>
  <Words>5663</Words>
  <Application>Microsoft Office PowerPoint</Application>
  <PresentationFormat>On-screen Show (4:3)</PresentationFormat>
  <Paragraphs>786</Paragraphs>
  <Slides>61</Slides>
  <Notes>38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B Compset</vt:lpstr>
      <vt:lpstr>B Nazanin</vt:lpstr>
      <vt:lpstr>Calibri</vt:lpstr>
      <vt:lpstr>Tahoma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zabet</dc:creator>
  <cp:lastModifiedBy>BAVAFAPC</cp:lastModifiedBy>
  <cp:revision>182</cp:revision>
  <dcterms:created xsi:type="dcterms:W3CDTF">2006-08-16T00:00:00Z</dcterms:created>
  <dcterms:modified xsi:type="dcterms:W3CDTF">2020-12-03T20:21:11Z</dcterms:modified>
</cp:coreProperties>
</file>